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4"/>
  </p:notesMasterIdLst>
  <p:sldIdLst>
    <p:sldId id="298" r:id="rId2"/>
    <p:sldId id="260" r:id="rId3"/>
    <p:sldId id="261" r:id="rId4"/>
    <p:sldId id="262" r:id="rId5"/>
    <p:sldId id="265" r:id="rId6"/>
    <p:sldId id="266" r:id="rId7"/>
    <p:sldId id="264" r:id="rId8"/>
    <p:sldId id="292" r:id="rId9"/>
    <p:sldId id="293" r:id="rId10"/>
    <p:sldId id="294" r:id="rId11"/>
    <p:sldId id="272" r:id="rId12"/>
    <p:sldId id="295" r:id="rId13"/>
    <p:sldId id="277" r:id="rId14"/>
    <p:sldId id="273" r:id="rId15"/>
    <p:sldId id="274" r:id="rId16"/>
    <p:sldId id="275" r:id="rId17"/>
    <p:sldId id="276" r:id="rId18"/>
    <p:sldId id="278" r:id="rId19"/>
    <p:sldId id="296" r:id="rId20"/>
    <p:sldId id="319" r:id="rId21"/>
    <p:sldId id="280" r:id="rId22"/>
    <p:sldId id="297" r:id="rId23"/>
    <p:sldId id="300" r:id="rId24"/>
    <p:sldId id="301" r:id="rId25"/>
    <p:sldId id="302" r:id="rId26"/>
    <p:sldId id="320"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60"/>
  </p:normalViewPr>
  <p:slideViewPr>
    <p:cSldViewPr snapToGrid="0">
      <p:cViewPr varScale="1">
        <p:scale>
          <a:sx n="73" d="100"/>
          <a:sy n="73" d="100"/>
        </p:scale>
        <p:origin x="4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05BB-DBAC-4950-900C-EC5E82B1DDAF}"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A0580-59F1-4E01-A9E3-062D2789E63C}" type="slidenum">
              <a:rPr lang="en-US" smtClean="0"/>
              <a:t>‹#›</a:t>
            </a:fld>
            <a:endParaRPr lang="en-US"/>
          </a:p>
        </p:txBody>
      </p:sp>
    </p:spTree>
    <p:extLst>
      <p:ext uri="{BB962C8B-B14F-4D97-AF65-F5344CB8AC3E}">
        <p14:creationId xmlns:p14="http://schemas.microsoft.com/office/powerpoint/2010/main" val="194836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65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662e062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662e062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92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662e062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662e062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57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e31c01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e31c014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6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8979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b5b685808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b5b685808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474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403925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3953A9-7712-4D00-8BD9-4C307529E51B}" type="datetimeFigureOut">
              <a:rPr lang="en-US" smtClean="0"/>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522275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76712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77274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64106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75255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001398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19512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553608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
          <p:cNvSpPr/>
          <p:nvPr/>
        </p:nvSpPr>
        <p:spPr>
          <a:xfrm rot="7028957">
            <a:off x="11607765" y="6146378"/>
            <a:ext cx="418624" cy="484489"/>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4"/>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4267"/>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4"/>
          <p:cNvSpPr txBox="1">
            <a:spLocks noGrp="1"/>
          </p:cNvSpPr>
          <p:nvPr>
            <p:ph type="body" idx="1"/>
          </p:nvPr>
        </p:nvSpPr>
        <p:spPr>
          <a:xfrm>
            <a:off x="822000" y="1596400"/>
            <a:ext cx="10603600" cy="4555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40256">
              <a:lnSpc>
                <a:spcPct val="100000"/>
              </a:lnSpc>
              <a:spcBef>
                <a:spcPts val="0"/>
              </a:spcBef>
              <a:spcAft>
                <a:spcPts val="0"/>
              </a:spcAft>
              <a:buSzPts val="1600"/>
              <a:buChar char="○"/>
              <a:defRPr sz="1600"/>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97" name="Google Shape;97;p4"/>
          <p:cNvSpPr/>
          <p:nvPr/>
        </p:nvSpPr>
        <p:spPr>
          <a:xfrm rot="-5400000">
            <a:off x="9610604" y="79900"/>
            <a:ext cx="2659057" cy="2503731"/>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 name="Google Shape;98;p4"/>
          <p:cNvGrpSpPr/>
          <p:nvPr/>
        </p:nvGrpSpPr>
        <p:grpSpPr>
          <a:xfrm>
            <a:off x="9407226" y="480641"/>
            <a:ext cx="979889" cy="1078461"/>
            <a:chOff x="5571650" y="2059975"/>
            <a:chExt cx="445350" cy="490150"/>
          </a:xfrm>
        </p:grpSpPr>
        <p:sp>
          <p:nvSpPr>
            <p:cNvPr id="99" name="Google Shape;99;p4"/>
            <p:cNvSpPr/>
            <p:nvPr/>
          </p:nvSpPr>
          <p:spPr>
            <a:xfrm>
              <a:off x="5571650" y="2059975"/>
              <a:ext cx="445350" cy="490150"/>
            </a:xfrm>
            <a:custGeom>
              <a:avLst/>
              <a:gdLst/>
              <a:ahLst/>
              <a:cxnLst/>
              <a:rect l="l" t="t" r="r" b="b"/>
              <a:pathLst>
                <a:path w="17814" h="19606" extrusionOk="0">
                  <a:moveTo>
                    <a:pt x="11439" y="1"/>
                  </a:moveTo>
                  <a:cubicBezTo>
                    <a:pt x="9178" y="1"/>
                    <a:pt x="1533" y="1745"/>
                    <a:pt x="734" y="3214"/>
                  </a:cubicBezTo>
                  <a:cubicBezTo>
                    <a:pt x="201" y="4181"/>
                    <a:pt x="0" y="7884"/>
                    <a:pt x="701" y="8951"/>
                  </a:cubicBezTo>
                  <a:cubicBezTo>
                    <a:pt x="701" y="8951"/>
                    <a:pt x="990" y="8896"/>
                    <a:pt x="1415" y="8896"/>
                  </a:cubicBezTo>
                  <a:cubicBezTo>
                    <a:pt x="2352" y="8896"/>
                    <a:pt x="3951" y="9165"/>
                    <a:pt x="4570" y="10886"/>
                  </a:cubicBezTo>
                  <a:cubicBezTo>
                    <a:pt x="5871" y="14522"/>
                    <a:pt x="2836" y="15990"/>
                    <a:pt x="2836" y="15990"/>
                  </a:cubicBezTo>
                  <a:cubicBezTo>
                    <a:pt x="2669" y="17190"/>
                    <a:pt x="3403" y="19259"/>
                    <a:pt x="4404" y="19559"/>
                  </a:cubicBezTo>
                  <a:cubicBezTo>
                    <a:pt x="4525" y="19591"/>
                    <a:pt x="4688" y="19605"/>
                    <a:pt x="4881" y="19605"/>
                  </a:cubicBezTo>
                  <a:cubicBezTo>
                    <a:pt x="6278" y="19605"/>
                    <a:pt x="9240" y="18858"/>
                    <a:pt x="9240" y="18858"/>
                  </a:cubicBezTo>
                  <a:cubicBezTo>
                    <a:pt x="9240" y="18858"/>
                    <a:pt x="7839" y="10619"/>
                    <a:pt x="7072" y="7550"/>
                  </a:cubicBezTo>
                  <a:cubicBezTo>
                    <a:pt x="6443" y="4793"/>
                    <a:pt x="6217" y="2628"/>
                    <a:pt x="7412" y="2628"/>
                  </a:cubicBezTo>
                  <a:cubicBezTo>
                    <a:pt x="7547" y="2628"/>
                    <a:pt x="7700" y="2656"/>
                    <a:pt x="7873" y="2713"/>
                  </a:cubicBezTo>
                  <a:cubicBezTo>
                    <a:pt x="10141" y="3481"/>
                    <a:pt x="11375" y="10953"/>
                    <a:pt x="13010" y="17691"/>
                  </a:cubicBezTo>
                  <a:cubicBezTo>
                    <a:pt x="13051" y="17703"/>
                    <a:pt x="13110" y="17708"/>
                    <a:pt x="13185" y="17708"/>
                  </a:cubicBezTo>
                  <a:cubicBezTo>
                    <a:pt x="13964" y="17708"/>
                    <a:pt x="16410" y="17082"/>
                    <a:pt x="17079" y="15956"/>
                  </a:cubicBezTo>
                  <a:cubicBezTo>
                    <a:pt x="17813" y="14689"/>
                    <a:pt x="16846" y="11920"/>
                    <a:pt x="16179" y="11220"/>
                  </a:cubicBezTo>
                  <a:cubicBezTo>
                    <a:pt x="16179" y="11220"/>
                    <a:pt x="15802" y="11322"/>
                    <a:pt x="15286" y="11322"/>
                  </a:cubicBezTo>
                  <a:cubicBezTo>
                    <a:pt x="14362" y="11322"/>
                    <a:pt x="12992" y="10993"/>
                    <a:pt x="12543" y="9151"/>
                  </a:cubicBezTo>
                  <a:cubicBezTo>
                    <a:pt x="11842" y="6383"/>
                    <a:pt x="14711" y="4848"/>
                    <a:pt x="14711" y="4848"/>
                  </a:cubicBezTo>
                  <a:cubicBezTo>
                    <a:pt x="14578" y="3881"/>
                    <a:pt x="13377" y="145"/>
                    <a:pt x="11709" y="12"/>
                  </a:cubicBezTo>
                  <a:cubicBezTo>
                    <a:pt x="11630" y="4"/>
                    <a:pt x="11540" y="1"/>
                    <a:pt x="11439"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4"/>
            <p:cNvSpPr/>
            <p:nvPr/>
          </p:nvSpPr>
          <p:spPr>
            <a:xfrm>
              <a:off x="5866850" y="2180325"/>
              <a:ext cx="109275" cy="162675"/>
            </a:xfrm>
            <a:custGeom>
              <a:avLst/>
              <a:gdLst/>
              <a:ahLst/>
              <a:cxnLst/>
              <a:rect l="l" t="t" r="r" b="b"/>
              <a:pathLst>
                <a:path w="4371" h="6507" extrusionOk="0">
                  <a:moveTo>
                    <a:pt x="2870" y="1"/>
                  </a:moveTo>
                  <a:lnTo>
                    <a:pt x="2870" y="1"/>
                  </a:lnTo>
                  <a:cubicBezTo>
                    <a:pt x="2869" y="1"/>
                    <a:pt x="1" y="1536"/>
                    <a:pt x="701" y="4304"/>
                  </a:cubicBezTo>
                  <a:cubicBezTo>
                    <a:pt x="1174" y="6174"/>
                    <a:pt x="2562" y="6507"/>
                    <a:pt x="3488" y="6507"/>
                  </a:cubicBezTo>
                  <a:cubicBezTo>
                    <a:pt x="4000" y="6507"/>
                    <a:pt x="4371" y="6406"/>
                    <a:pt x="4371" y="6406"/>
                  </a:cubicBezTo>
                  <a:cubicBezTo>
                    <a:pt x="3704" y="5738"/>
                    <a:pt x="2269" y="6172"/>
                    <a:pt x="2002" y="3704"/>
                  </a:cubicBezTo>
                  <a:cubicBezTo>
                    <a:pt x="1769" y="2069"/>
                    <a:pt x="2903" y="435"/>
                    <a:pt x="2870"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4"/>
            <p:cNvSpPr/>
            <p:nvPr/>
          </p:nvSpPr>
          <p:spPr>
            <a:xfrm>
              <a:off x="5726050" y="2125875"/>
              <a:ext cx="170025" cy="405575"/>
            </a:xfrm>
            <a:custGeom>
              <a:avLst/>
              <a:gdLst/>
              <a:ahLst/>
              <a:cxnLst/>
              <a:rect l="l" t="t" r="r" b="b"/>
              <a:pathLst>
                <a:path w="6801" h="16223" extrusionOk="0">
                  <a:moveTo>
                    <a:pt x="1218" y="0"/>
                  </a:moveTo>
                  <a:cubicBezTo>
                    <a:pt x="0" y="0"/>
                    <a:pt x="201" y="2145"/>
                    <a:pt x="863" y="4914"/>
                  </a:cubicBezTo>
                  <a:cubicBezTo>
                    <a:pt x="1563" y="7950"/>
                    <a:pt x="3031" y="16222"/>
                    <a:pt x="3031" y="16222"/>
                  </a:cubicBezTo>
                  <a:cubicBezTo>
                    <a:pt x="3031" y="16222"/>
                    <a:pt x="3365" y="15388"/>
                    <a:pt x="4132" y="15122"/>
                  </a:cubicBezTo>
                  <a:cubicBezTo>
                    <a:pt x="4397" y="15055"/>
                    <a:pt x="4939" y="14887"/>
                    <a:pt x="5634" y="14887"/>
                  </a:cubicBezTo>
                  <a:cubicBezTo>
                    <a:pt x="5989" y="14887"/>
                    <a:pt x="6383" y="14931"/>
                    <a:pt x="6800" y="15055"/>
                  </a:cubicBezTo>
                  <a:cubicBezTo>
                    <a:pt x="5166" y="8317"/>
                    <a:pt x="3965" y="845"/>
                    <a:pt x="1663" y="77"/>
                  </a:cubicBezTo>
                  <a:cubicBezTo>
                    <a:pt x="1497" y="25"/>
                    <a:pt x="1349" y="0"/>
                    <a:pt x="1218"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5587500" y="2280575"/>
              <a:ext cx="130950" cy="178325"/>
            </a:xfrm>
            <a:custGeom>
              <a:avLst/>
              <a:gdLst/>
              <a:ahLst/>
              <a:cxnLst/>
              <a:rect l="l" t="t" r="r" b="b"/>
              <a:pathLst>
                <a:path w="5238" h="7133" extrusionOk="0">
                  <a:moveTo>
                    <a:pt x="617" y="1"/>
                  </a:moveTo>
                  <a:cubicBezTo>
                    <a:pt x="295" y="1"/>
                    <a:pt x="68" y="29"/>
                    <a:pt x="13" y="29"/>
                  </a:cubicBezTo>
                  <a:cubicBezTo>
                    <a:pt x="6" y="29"/>
                    <a:pt x="1" y="28"/>
                    <a:pt x="0" y="27"/>
                  </a:cubicBezTo>
                  <a:lnTo>
                    <a:pt x="0" y="27"/>
                  </a:lnTo>
                  <a:cubicBezTo>
                    <a:pt x="67" y="161"/>
                    <a:pt x="167" y="227"/>
                    <a:pt x="234" y="294"/>
                  </a:cubicBezTo>
                  <a:cubicBezTo>
                    <a:pt x="1234" y="794"/>
                    <a:pt x="1668" y="995"/>
                    <a:pt x="2402" y="2963"/>
                  </a:cubicBezTo>
                  <a:cubicBezTo>
                    <a:pt x="2936" y="4397"/>
                    <a:pt x="2335" y="5865"/>
                    <a:pt x="2168" y="7132"/>
                  </a:cubicBezTo>
                  <a:cubicBezTo>
                    <a:pt x="2168" y="7132"/>
                    <a:pt x="5237" y="5665"/>
                    <a:pt x="3903" y="2029"/>
                  </a:cubicBezTo>
                  <a:cubicBezTo>
                    <a:pt x="3256" y="232"/>
                    <a:pt x="1543" y="1"/>
                    <a:pt x="61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5808475" y="2290425"/>
              <a:ext cx="33400" cy="33375"/>
            </a:xfrm>
            <a:custGeom>
              <a:avLst/>
              <a:gdLst/>
              <a:ahLst/>
              <a:cxnLst/>
              <a:rect l="l" t="t" r="r" b="b"/>
              <a:pathLst>
                <a:path w="1336" h="1335" extrusionOk="0">
                  <a:moveTo>
                    <a:pt x="701" y="0"/>
                  </a:moveTo>
                  <a:cubicBezTo>
                    <a:pt x="601" y="0"/>
                    <a:pt x="535" y="0"/>
                    <a:pt x="435" y="33"/>
                  </a:cubicBezTo>
                  <a:cubicBezTo>
                    <a:pt x="368" y="100"/>
                    <a:pt x="268" y="134"/>
                    <a:pt x="234" y="167"/>
                  </a:cubicBezTo>
                  <a:cubicBezTo>
                    <a:pt x="168" y="200"/>
                    <a:pt x="101" y="300"/>
                    <a:pt x="68" y="400"/>
                  </a:cubicBezTo>
                  <a:cubicBezTo>
                    <a:pt x="34" y="467"/>
                    <a:pt x="1" y="567"/>
                    <a:pt x="1" y="634"/>
                  </a:cubicBezTo>
                  <a:lnTo>
                    <a:pt x="1" y="801"/>
                  </a:lnTo>
                  <a:cubicBezTo>
                    <a:pt x="34" y="934"/>
                    <a:pt x="68" y="1001"/>
                    <a:pt x="168" y="1101"/>
                  </a:cubicBezTo>
                  <a:lnTo>
                    <a:pt x="268" y="1234"/>
                  </a:lnTo>
                  <a:cubicBezTo>
                    <a:pt x="368" y="1301"/>
                    <a:pt x="501" y="1334"/>
                    <a:pt x="601" y="1334"/>
                  </a:cubicBezTo>
                  <a:cubicBezTo>
                    <a:pt x="701" y="1334"/>
                    <a:pt x="768" y="1334"/>
                    <a:pt x="868" y="1301"/>
                  </a:cubicBezTo>
                  <a:cubicBezTo>
                    <a:pt x="935" y="1268"/>
                    <a:pt x="1035" y="1234"/>
                    <a:pt x="1068" y="1168"/>
                  </a:cubicBezTo>
                  <a:cubicBezTo>
                    <a:pt x="1168" y="1134"/>
                    <a:pt x="1202" y="1034"/>
                    <a:pt x="1235" y="967"/>
                  </a:cubicBezTo>
                  <a:cubicBezTo>
                    <a:pt x="1268" y="901"/>
                    <a:pt x="1335" y="801"/>
                    <a:pt x="1335" y="734"/>
                  </a:cubicBezTo>
                  <a:lnTo>
                    <a:pt x="1335" y="567"/>
                  </a:lnTo>
                  <a:cubicBezTo>
                    <a:pt x="1268" y="434"/>
                    <a:pt x="1235" y="334"/>
                    <a:pt x="1168" y="267"/>
                  </a:cubicBezTo>
                  <a:lnTo>
                    <a:pt x="1035" y="134"/>
                  </a:lnTo>
                  <a:cubicBezTo>
                    <a:pt x="935" y="67"/>
                    <a:pt x="835" y="0"/>
                    <a:pt x="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5604180" y="2176896"/>
              <a:ext cx="20961" cy="22000"/>
            </a:xfrm>
            <a:custGeom>
              <a:avLst/>
              <a:gdLst/>
              <a:ahLst/>
              <a:cxnLst/>
              <a:rect l="l" t="t" r="r" b="b"/>
              <a:pathLst>
                <a:path w="768" h="806" extrusionOk="0">
                  <a:moveTo>
                    <a:pt x="350" y="0"/>
                  </a:moveTo>
                  <a:cubicBezTo>
                    <a:pt x="173" y="0"/>
                    <a:pt x="31" y="158"/>
                    <a:pt x="0" y="371"/>
                  </a:cubicBezTo>
                  <a:cubicBezTo>
                    <a:pt x="0" y="605"/>
                    <a:pt x="134" y="805"/>
                    <a:pt x="367" y="805"/>
                  </a:cubicBezTo>
                  <a:cubicBezTo>
                    <a:pt x="567" y="805"/>
                    <a:pt x="768" y="638"/>
                    <a:pt x="768" y="438"/>
                  </a:cubicBezTo>
                  <a:cubicBezTo>
                    <a:pt x="768" y="205"/>
                    <a:pt x="601" y="5"/>
                    <a:pt x="401" y="5"/>
                  </a:cubicBezTo>
                  <a:cubicBezTo>
                    <a:pt x="384" y="2"/>
                    <a:pt x="367"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5691567" y="2181564"/>
              <a:ext cx="21889" cy="21863"/>
            </a:xfrm>
            <a:custGeom>
              <a:avLst/>
              <a:gdLst/>
              <a:ahLst/>
              <a:cxnLst/>
              <a:rect l="l" t="t" r="r" b="b"/>
              <a:pathLst>
                <a:path w="802" h="801" extrusionOk="0">
                  <a:moveTo>
                    <a:pt x="401" y="0"/>
                  </a:moveTo>
                  <a:cubicBezTo>
                    <a:pt x="201" y="0"/>
                    <a:pt x="34" y="167"/>
                    <a:pt x="1" y="367"/>
                  </a:cubicBezTo>
                  <a:cubicBezTo>
                    <a:pt x="1" y="601"/>
                    <a:pt x="167" y="801"/>
                    <a:pt x="368" y="801"/>
                  </a:cubicBezTo>
                  <a:cubicBezTo>
                    <a:pt x="568" y="801"/>
                    <a:pt x="801" y="634"/>
                    <a:pt x="801" y="434"/>
                  </a:cubicBezTo>
                  <a:cubicBezTo>
                    <a:pt x="801" y="200"/>
                    <a:pt x="634"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5633300" y="2210140"/>
              <a:ext cx="49208" cy="23337"/>
            </a:xfrm>
            <a:custGeom>
              <a:avLst/>
              <a:gdLst/>
              <a:ahLst/>
              <a:cxnLst/>
              <a:rect l="l" t="t" r="r" b="b"/>
              <a:pathLst>
                <a:path w="1803" h="855" extrusionOk="0">
                  <a:moveTo>
                    <a:pt x="187" y="1"/>
                  </a:moveTo>
                  <a:cubicBezTo>
                    <a:pt x="174" y="1"/>
                    <a:pt x="159" y="9"/>
                    <a:pt x="134" y="21"/>
                  </a:cubicBezTo>
                  <a:cubicBezTo>
                    <a:pt x="101" y="21"/>
                    <a:pt x="34" y="87"/>
                    <a:pt x="34" y="121"/>
                  </a:cubicBezTo>
                  <a:cubicBezTo>
                    <a:pt x="1" y="321"/>
                    <a:pt x="134" y="521"/>
                    <a:pt x="301" y="655"/>
                  </a:cubicBezTo>
                  <a:cubicBezTo>
                    <a:pt x="501" y="788"/>
                    <a:pt x="668" y="855"/>
                    <a:pt x="868" y="855"/>
                  </a:cubicBezTo>
                  <a:cubicBezTo>
                    <a:pt x="1035" y="855"/>
                    <a:pt x="1302" y="821"/>
                    <a:pt x="1469" y="688"/>
                  </a:cubicBezTo>
                  <a:cubicBezTo>
                    <a:pt x="1635" y="588"/>
                    <a:pt x="1769" y="421"/>
                    <a:pt x="1802" y="188"/>
                  </a:cubicBezTo>
                  <a:cubicBezTo>
                    <a:pt x="1802" y="154"/>
                    <a:pt x="1802" y="154"/>
                    <a:pt x="1769" y="121"/>
                  </a:cubicBezTo>
                  <a:cubicBezTo>
                    <a:pt x="1735" y="104"/>
                    <a:pt x="1710" y="96"/>
                    <a:pt x="1690" y="96"/>
                  </a:cubicBezTo>
                  <a:cubicBezTo>
                    <a:pt x="1669" y="96"/>
                    <a:pt x="1652" y="104"/>
                    <a:pt x="1635" y="121"/>
                  </a:cubicBezTo>
                  <a:cubicBezTo>
                    <a:pt x="1535" y="254"/>
                    <a:pt x="1435" y="321"/>
                    <a:pt x="1302" y="388"/>
                  </a:cubicBezTo>
                  <a:cubicBezTo>
                    <a:pt x="1168" y="421"/>
                    <a:pt x="1035" y="421"/>
                    <a:pt x="935" y="421"/>
                  </a:cubicBezTo>
                  <a:cubicBezTo>
                    <a:pt x="801" y="421"/>
                    <a:pt x="668" y="388"/>
                    <a:pt x="535" y="321"/>
                  </a:cubicBezTo>
                  <a:cubicBezTo>
                    <a:pt x="434" y="288"/>
                    <a:pt x="334" y="221"/>
                    <a:pt x="268" y="87"/>
                  </a:cubicBezTo>
                  <a:cubicBezTo>
                    <a:pt x="225" y="24"/>
                    <a:pt x="21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 name="Google Shape;107;p4"/>
          <p:cNvSpPr/>
          <p:nvPr/>
        </p:nvSpPr>
        <p:spPr>
          <a:xfrm>
            <a:off x="11506000" y="2786600"/>
            <a:ext cx="389200" cy="376067"/>
          </a:xfrm>
          <a:custGeom>
            <a:avLst/>
            <a:gdLst/>
            <a:ahLst/>
            <a:cxnLst/>
            <a:rect l="l" t="t" r="r" b="b"/>
            <a:pathLst>
              <a:path w="11676" h="11282" extrusionOk="0">
                <a:moveTo>
                  <a:pt x="6805" y="2948"/>
                </a:moveTo>
                <a:cubicBezTo>
                  <a:pt x="6738" y="3081"/>
                  <a:pt x="6571" y="3148"/>
                  <a:pt x="6438" y="3248"/>
                </a:cubicBezTo>
                <a:cubicBezTo>
                  <a:pt x="6038" y="3548"/>
                  <a:pt x="5637" y="3715"/>
                  <a:pt x="5204" y="3882"/>
                </a:cubicBezTo>
                <a:cubicBezTo>
                  <a:pt x="4770" y="4048"/>
                  <a:pt x="4270" y="4149"/>
                  <a:pt x="3803" y="4249"/>
                </a:cubicBezTo>
                <a:cubicBezTo>
                  <a:pt x="4103" y="4082"/>
                  <a:pt x="4370" y="3882"/>
                  <a:pt x="4670" y="3748"/>
                </a:cubicBezTo>
                <a:cubicBezTo>
                  <a:pt x="5271" y="3415"/>
                  <a:pt x="5904" y="3081"/>
                  <a:pt x="6538" y="2948"/>
                </a:cubicBezTo>
                <a:close/>
                <a:moveTo>
                  <a:pt x="10737" y="4369"/>
                </a:moveTo>
                <a:cubicBezTo>
                  <a:pt x="10768" y="4369"/>
                  <a:pt x="10760" y="4389"/>
                  <a:pt x="10741" y="4482"/>
                </a:cubicBezTo>
                <a:cubicBezTo>
                  <a:pt x="10641" y="4782"/>
                  <a:pt x="10141" y="5149"/>
                  <a:pt x="9907" y="5383"/>
                </a:cubicBezTo>
                <a:cubicBezTo>
                  <a:pt x="9273" y="5916"/>
                  <a:pt x="8606" y="6383"/>
                  <a:pt x="7839" y="6784"/>
                </a:cubicBezTo>
                <a:cubicBezTo>
                  <a:pt x="7139" y="7151"/>
                  <a:pt x="6405" y="7484"/>
                  <a:pt x="5637" y="7751"/>
                </a:cubicBezTo>
                <a:cubicBezTo>
                  <a:pt x="5838" y="7451"/>
                  <a:pt x="6138" y="7217"/>
                  <a:pt x="6305" y="7051"/>
                </a:cubicBezTo>
                <a:cubicBezTo>
                  <a:pt x="7339" y="5950"/>
                  <a:pt x="8606" y="5083"/>
                  <a:pt x="9974" y="4582"/>
                </a:cubicBezTo>
                <a:cubicBezTo>
                  <a:pt x="10141" y="4549"/>
                  <a:pt x="10408" y="4415"/>
                  <a:pt x="10574" y="4382"/>
                </a:cubicBezTo>
                <a:cubicBezTo>
                  <a:pt x="10663" y="4382"/>
                  <a:pt x="10713" y="4369"/>
                  <a:pt x="10737" y="4369"/>
                </a:cubicBezTo>
                <a:close/>
                <a:moveTo>
                  <a:pt x="5436" y="1"/>
                </a:moveTo>
                <a:cubicBezTo>
                  <a:pt x="5405" y="1"/>
                  <a:pt x="5372" y="4"/>
                  <a:pt x="5337" y="12"/>
                </a:cubicBezTo>
                <a:cubicBezTo>
                  <a:pt x="3469" y="513"/>
                  <a:pt x="1168" y="1780"/>
                  <a:pt x="367" y="3648"/>
                </a:cubicBezTo>
                <a:cubicBezTo>
                  <a:pt x="33" y="4415"/>
                  <a:pt x="334" y="5149"/>
                  <a:pt x="1101" y="5416"/>
                </a:cubicBezTo>
                <a:cubicBezTo>
                  <a:pt x="601" y="5983"/>
                  <a:pt x="167" y="6650"/>
                  <a:pt x="100" y="7418"/>
                </a:cubicBezTo>
                <a:cubicBezTo>
                  <a:pt x="0" y="8285"/>
                  <a:pt x="467" y="8985"/>
                  <a:pt x="1301" y="9319"/>
                </a:cubicBezTo>
                <a:cubicBezTo>
                  <a:pt x="1659" y="9457"/>
                  <a:pt x="2040" y="9509"/>
                  <a:pt x="2425" y="9509"/>
                </a:cubicBezTo>
                <a:cubicBezTo>
                  <a:pt x="2972" y="9509"/>
                  <a:pt x="3527" y="9403"/>
                  <a:pt x="4036" y="9286"/>
                </a:cubicBezTo>
                <a:cubicBezTo>
                  <a:pt x="4103" y="9286"/>
                  <a:pt x="4136" y="9252"/>
                  <a:pt x="4203" y="9252"/>
                </a:cubicBezTo>
                <a:cubicBezTo>
                  <a:pt x="4303" y="9652"/>
                  <a:pt x="4537" y="10086"/>
                  <a:pt x="5070" y="10453"/>
                </a:cubicBezTo>
                <a:cubicBezTo>
                  <a:pt x="5857" y="11019"/>
                  <a:pt x="6836" y="11281"/>
                  <a:pt x="7823" y="11281"/>
                </a:cubicBezTo>
                <a:cubicBezTo>
                  <a:pt x="8929" y="11281"/>
                  <a:pt x="10044" y="10952"/>
                  <a:pt x="10908" y="10353"/>
                </a:cubicBezTo>
                <a:cubicBezTo>
                  <a:pt x="11288" y="10002"/>
                  <a:pt x="10950" y="9522"/>
                  <a:pt x="10614" y="9522"/>
                </a:cubicBezTo>
                <a:cubicBezTo>
                  <a:pt x="10566" y="9522"/>
                  <a:pt x="10519" y="9532"/>
                  <a:pt x="10474" y="9552"/>
                </a:cubicBezTo>
                <a:cubicBezTo>
                  <a:pt x="9697" y="9876"/>
                  <a:pt x="8864" y="10074"/>
                  <a:pt x="8020" y="10074"/>
                </a:cubicBezTo>
                <a:cubicBezTo>
                  <a:pt x="7560" y="10074"/>
                  <a:pt x="7097" y="10015"/>
                  <a:pt x="6638" y="9886"/>
                </a:cubicBezTo>
                <a:cubicBezTo>
                  <a:pt x="6138" y="9719"/>
                  <a:pt x="5337" y="9452"/>
                  <a:pt x="5204" y="8885"/>
                </a:cubicBezTo>
                <a:lnTo>
                  <a:pt x="5204" y="8819"/>
                </a:lnTo>
                <a:cubicBezTo>
                  <a:pt x="5871" y="8618"/>
                  <a:pt x="6505" y="8385"/>
                  <a:pt x="7172" y="8118"/>
                </a:cubicBezTo>
                <a:cubicBezTo>
                  <a:pt x="8173" y="7718"/>
                  <a:pt x="9173" y="7151"/>
                  <a:pt x="10007" y="6450"/>
                </a:cubicBezTo>
                <a:cubicBezTo>
                  <a:pt x="10408" y="6117"/>
                  <a:pt x="10708" y="5783"/>
                  <a:pt x="11041" y="5383"/>
                </a:cubicBezTo>
                <a:cubicBezTo>
                  <a:pt x="11308" y="5049"/>
                  <a:pt x="11675" y="4616"/>
                  <a:pt x="11608" y="4215"/>
                </a:cubicBezTo>
                <a:cubicBezTo>
                  <a:pt x="11531" y="3765"/>
                  <a:pt x="11215" y="3594"/>
                  <a:pt x="10779" y="3594"/>
                </a:cubicBezTo>
                <a:cubicBezTo>
                  <a:pt x="9534" y="3594"/>
                  <a:pt x="7308" y="4995"/>
                  <a:pt x="6838" y="5316"/>
                </a:cubicBezTo>
                <a:cubicBezTo>
                  <a:pt x="5971" y="5950"/>
                  <a:pt x="4770" y="7084"/>
                  <a:pt x="4370" y="8218"/>
                </a:cubicBezTo>
                <a:cubicBezTo>
                  <a:pt x="4170" y="8251"/>
                  <a:pt x="3970" y="8318"/>
                  <a:pt x="3703" y="8352"/>
                </a:cubicBezTo>
                <a:cubicBezTo>
                  <a:pt x="3339" y="8453"/>
                  <a:pt x="2925" y="8529"/>
                  <a:pt x="2508" y="8529"/>
                </a:cubicBezTo>
                <a:cubicBezTo>
                  <a:pt x="2237" y="8529"/>
                  <a:pt x="1964" y="8497"/>
                  <a:pt x="1701" y="8418"/>
                </a:cubicBezTo>
                <a:cubicBezTo>
                  <a:pt x="934" y="8118"/>
                  <a:pt x="934" y="7418"/>
                  <a:pt x="1268" y="6750"/>
                </a:cubicBezTo>
                <a:cubicBezTo>
                  <a:pt x="1501" y="6250"/>
                  <a:pt x="1835" y="5816"/>
                  <a:pt x="2268" y="5449"/>
                </a:cubicBezTo>
                <a:cubicBezTo>
                  <a:pt x="2969" y="5449"/>
                  <a:pt x="3703" y="5283"/>
                  <a:pt x="4370" y="5149"/>
                </a:cubicBezTo>
                <a:cubicBezTo>
                  <a:pt x="5437" y="4916"/>
                  <a:pt x="6505" y="4515"/>
                  <a:pt x="7305" y="3748"/>
                </a:cubicBezTo>
                <a:cubicBezTo>
                  <a:pt x="7539" y="3481"/>
                  <a:pt x="7872" y="3148"/>
                  <a:pt x="7839" y="2748"/>
                </a:cubicBezTo>
                <a:cubicBezTo>
                  <a:pt x="7806" y="2281"/>
                  <a:pt x="7339" y="2114"/>
                  <a:pt x="6938" y="2114"/>
                </a:cubicBezTo>
                <a:cubicBezTo>
                  <a:pt x="5971" y="2114"/>
                  <a:pt x="5037" y="2581"/>
                  <a:pt x="4203" y="3048"/>
                </a:cubicBezTo>
                <a:cubicBezTo>
                  <a:pt x="3469" y="3448"/>
                  <a:pt x="2702" y="3948"/>
                  <a:pt x="2002" y="4482"/>
                </a:cubicBezTo>
                <a:lnTo>
                  <a:pt x="1668" y="4482"/>
                </a:lnTo>
                <a:cubicBezTo>
                  <a:pt x="1168" y="4449"/>
                  <a:pt x="1201" y="4215"/>
                  <a:pt x="1434" y="3815"/>
                </a:cubicBezTo>
                <a:cubicBezTo>
                  <a:pt x="2335" y="2281"/>
                  <a:pt x="4103" y="1480"/>
                  <a:pt x="5604" y="713"/>
                </a:cubicBezTo>
                <a:cubicBezTo>
                  <a:pt x="5942" y="498"/>
                  <a:pt x="5799" y="1"/>
                  <a:pt x="54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8516401" y="269434"/>
            <a:ext cx="815300" cy="450567"/>
          </a:xfrm>
          <a:custGeom>
            <a:avLst/>
            <a:gdLst/>
            <a:ahLst/>
            <a:cxnLst/>
            <a:rect l="l" t="t" r="r" b="b"/>
            <a:pathLst>
              <a:path w="24459" h="13517" extrusionOk="0">
                <a:moveTo>
                  <a:pt x="16769" y="5044"/>
                </a:moveTo>
                <a:lnTo>
                  <a:pt x="16769" y="5044"/>
                </a:lnTo>
                <a:cubicBezTo>
                  <a:pt x="16803" y="5077"/>
                  <a:pt x="16836" y="5077"/>
                  <a:pt x="16903" y="5144"/>
                </a:cubicBezTo>
                <a:cubicBezTo>
                  <a:pt x="17770" y="5678"/>
                  <a:pt x="18470" y="6412"/>
                  <a:pt x="19104" y="7212"/>
                </a:cubicBezTo>
                <a:cubicBezTo>
                  <a:pt x="19738" y="8013"/>
                  <a:pt x="20405" y="8847"/>
                  <a:pt x="20739" y="9814"/>
                </a:cubicBezTo>
                <a:cubicBezTo>
                  <a:pt x="20916" y="10316"/>
                  <a:pt x="21067" y="11444"/>
                  <a:pt x="20337" y="11444"/>
                </a:cubicBezTo>
                <a:cubicBezTo>
                  <a:pt x="20242" y="11444"/>
                  <a:pt x="20132" y="11424"/>
                  <a:pt x="20005" y="11382"/>
                </a:cubicBezTo>
                <a:cubicBezTo>
                  <a:pt x="19571" y="11215"/>
                  <a:pt x="19271" y="10848"/>
                  <a:pt x="18971" y="10481"/>
                </a:cubicBezTo>
                <a:cubicBezTo>
                  <a:pt x="18637" y="10048"/>
                  <a:pt x="18304" y="9581"/>
                  <a:pt x="18070" y="9080"/>
                </a:cubicBezTo>
                <a:cubicBezTo>
                  <a:pt x="17403" y="7879"/>
                  <a:pt x="16903" y="6478"/>
                  <a:pt x="16769" y="5044"/>
                </a:cubicBezTo>
                <a:close/>
                <a:moveTo>
                  <a:pt x="12766" y="8647"/>
                </a:moveTo>
                <a:cubicBezTo>
                  <a:pt x="13500" y="9180"/>
                  <a:pt x="14301" y="9881"/>
                  <a:pt x="14834" y="10715"/>
                </a:cubicBezTo>
                <a:cubicBezTo>
                  <a:pt x="15101" y="11082"/>
                  <a:pt x="15301" y="11549"/>
                  <a:pt x="15268" y="12049"/>
                </a:cubicBezTo>
                <a:cubicBezTo>
                  <a:pt x="15223" y="12307"/>
                  <a:pt x="15122" y="12406"/>
                  <a:pt x="14997" y="12406"/>
                </a:cubicBezTo>
                <a:cubicBezTo>
                  <a:pt x="14848" y="12406"/>
                  <a:pt x="14664" y="12264"/>
                  <a:pt x="14501" y="12082"/>
                </a:cubicBezTo>
                <a:cubicBezTo>
                  <a:pt x="14167" y="11716"/>
                  <a:pt x="13967" y="11249"/>
                  <a:pt x="13734" y="10848"/>
                </a:cubicBezTo>
                <a:cubicBezTo>
                  <a:pt x="13467" y="10381"/>
                  <a:pt x="13233" y="9881"/>
                  <a:pt x="13000" y="9381"/>
                </a:cubicBezTo>
                <a:lnTo>
                  <a:pt x="12766" y="8647"/>
                </a:lnTo>
                <a:close/>
                <a:moveTo>
                  <a:pt x="6962" y="8580"/>
                </a:moveTo>
                <a:lnTo>
                  <a:pt x="6962" y="8580"/>
                </a:lnTo>
                <a:cubicBezTo>
                  <a:pt x="7262" y="8980"/>
                  <a:pt x="7463" y="9347"/>
                  <a:pt x="7629" y="9681"/>
                </a:cubicBezTo>
                <a:cubicBezTo>
                  <a:pt x="7996" y="10415"/>
                  <a:pt x="8497" y="11649"/>
                  <a:pt x="7996" y="12416"/>
                </a:cubicBezTo>
                <a:cubicBezTo>
                  <a:pt x="6895" y="11515"/>
                  <a:pt x="6328" y="9914"/>
                  <a:pt x="6962" y="8580"/>
                </a:cubicBezTo>
                <a:close/>
                <a:moveTo>
                  <a:pt x="18762" y="1"/>
                </a:moveTo>
                <a:cubicBezTo>
                  <a:pt x="18542" y="1"/>
                  <a:pt x="18322" y="24"/>
                  <a:pt x="18103" y="74"/>
                </a:cubicBezTo>
                <a:cubicBezTo>
                  <a:pt x="16969" y="374"/>
                  <a:pt x="16302" y="1341"/>
                  <a:pt x="16002" y="2376"/>
                </a:cubicBezTo>
                <a:cubicBezTo>
                  <a:pt x="15902" y="2809"/>
                  <a:pt x="15835" y="3243"/>
                  <a:pt x="15802" y="3710"/>
                </a:cubicBezTo>
                <a:cubicBezTo>
                  <a:pt x="15552" y="3643"/>
                  <a:pt x="15310" y="3610"/>
                  <a:pt x="15068" y="3610"/>
                </a:cubicBezTo>
                <a:cubicBezTo>
                  <a:pt x="14826" y="3610"/>
                  <a:pt x="14584" y="3643"/>
                  <a:pt x="14334" y="3710"/>
                </a:cubicBezTo>
                <a:cubicBezTo>
                  <a:pt x="13267" y="3977"/>
                  <a:pt x="12466" y="4744"/>
                  <a:pt x="12066" y="5745"/>
                </a:cubicBezTo>
                <a:cubicBezTo>
                  <a:pt x="11899" y="6078"/>
                  <a:pt x="11799" y="6478"/>
                  <a:pt x="11766" y="6845"/>
                </a:cubicBezTo>
                <a:cubicBezTo>
                  <a:pt x="11033" y="6448"/>
                  <a:pt x="10248" y="6208"/>
                  <a:pt x="9435" y="6208"/>
                </a:cubicBezTo>
                <a:cubicBezTo>
                  <a:pt x="8952" y="6208"/>
                  <a:pt x="8460" y="6292"/>
                  <a:pt x="7963" y="6478"/>
                </a:cubicBezTo>
                <a:cubicBezTo>
                  <a:pt x="7563" y="6645"/>
                  <a:pt x="7162" y="6879"/>
                  <a:pt x="6829" y="7179"/>
                </a:cubicBezTo>
                <a:cubicBezTo>
                  <a:pt x="6192" y="6670"/>
                  <a:pt x="5465" y="6343"/>
                  <a:pt x="4588" y="6343"/>
                </a:cubicBezTo>
                <a:cubicBezTo>
                  <a:pt x="4546" y="6343"/>
                  <a:pt x="4503" y="6344"/>
                  <a:pt x="4460" y="6345"/>
                </a:cubicBezTo>
                <a:cubicBezTo>
                  <a:pt x="3460" y="6378"/>
                  <a:pt x="2626" y="6912"/>
                  <a:pt x="1959" y="7646"/>
                </a:cubicBezTo>
                <a:cubicBezTo>
                  <a:pt x="1125" y="8480"/>
                  <a:pt x="558" y="9547"/>
                  <a:pt x="124" y="10648"/>
                </a:cubicBezTo>
                <a:cubicBezTo>
                  <a:pt x="1" y="10977"/>
                  <a:pt x="231" y="11191"/>
                  <a:pt x="489" y="11191"/>
                </a:cubicBezTo>
                <a:cubicBezTo>
                  <a:pt x="650" y="11191"/>
                  <a:pt x="822" y="11107"/>
                  <a:pt x="925" y="10915"/>
                </a:cubicBezTo>
                <a:cubicBezTo>
                  <a:pt x="1672" y="9540"/>
                  <a:pt x="2793" y="7283"/>
                  <a:pt x="4602" y="7283"/>
                </a:cubicBezTo>
                <a:cubicBezTo>
                  <a:pt x="4812" y="7283"/>
                  <a:pt x="5032" y="7313"/>
                  <a:pt x="5261" y="7379"/>
                </a:cubicBezTo>
                <a:cubicBezTo>
                  <a:pt x="5628" y="7479"/>
                  <a:pt x="5961" y="7679"/>
                  <a:pt x="6262" y="7913"/>
                </a:cubicBezTo>
                <a:cubicBezTo>
                  <a:pt x="6062" y="8246"/>
                  <a:pt x="5895" y="8580"/>
                  <a:pt x="5795" y="8980"/>
                </a:cubicBezTo>
                <a:cubicBezTo>
                  <a:pt x="5494" y="10148"/>
                  <a:pt x="5795" y="11315"/>
                  <a:pt x="6462" y="12249"/>
                </a:cubicBezTo>
                <a:cubicBezTo>
                  <a:pt x="6795" y="12716"/>
                  <a:pt x="7262" y="13150"/>
                  <a:pt x="7729" y="13417"/>
                </a:cubicBezTo>
                <a:cubicBezTo>
                  <a:pt x="7796" y="13483"/>
                  <a:pt x="7896" y="13517"/>
                  <a:pt x="8000" y="13517"/>
                </a:cubicBezTo>
                <a:cubicBezTo>
                  <a:pt x="8105" y="13517"/>
                  <a:pt x="8213" y="13483"/>
                  <a:pt x="8296" y="13417"/>
                </a:cubicBezTo>
                <a:cubicBezTo>
                  <a:pt x="9898" y="11982"/>
                  <a:pt x="8663" y="9214"/>
                  <a:pt x="7463" y="7813"/>
                </a:cubicBezTo>
                <a:cubicBezTo>
                  <a:pt x="7991" y="7299"/>
                  <a:pt x="8630" y="7093"/>
                  <a:pt x="9294" y="7093"/>
                </a:cubicBezTo>
                <a:cubicBezTo>
                  <a:pt x="10096" y="7093"/>
                  <a:pt x="10936" y="7393"/>
                  <a:pt x="11666" y="7813"/>
                </a:cubicBezTo>
                <a:cubicBezTo>
                  <a:pt x="11732" y="8213"/>
                  <a:pt x="11799" y="8680"/>
                  <a:pt x="11932" y="9080"/>
                </a:cubicBezTo>
                <a:cubicBezTo>
                  <a:pt x="12133" y="9714"/>
                  <a:pt x="12399" y="10348"/>
                  <a:pt x="12733" y="10915"/>
                </a:cubicBezTo>
                <a:cubicBezTo>
                  <a:pt x="13000" y="11482"/>
                  <a:pt x="13300" y="12082"/>
                  <a:pt x="13734" y="12583"/>
                </a:cubicBezTo>
                <a:cubicBezTo>
                  <a:pt x="14038" y="12949"/>
                  <a:pt x="14427" y="13259"/>
                  <a:pt x="14873" y="13259"/>
                </a:cubicBezTo>
                <a:cubicBezTo>
                  <a:pt x="14915" y="13259"/>
                  <a:pt x="14958" y="13256"/>
                  <a:pt x="15001" y="13250"/>
                </a:cubicBezTo>
                <a:cubicBezTo>
                  <a:pt x="15568" y="13217"/>
                  <a:pt x="15902" y="12750"/>
                  <a:pt x="15969" y="12249"/>
                </a:cubicBezTo>
                <a:cubicBezTo>
                  <a:pt x="16169" y="11048"/>
                  <a:pt x="15402" y="9981"/>
                  <a:pt x="14601" y="9147"/>
                </a:cubicBezTo>
                <a:cubicBezTo>
                  <a:pt x="14001" y="8513"/>
                  <a:pt x="13300" y="7846"/>
                  <a:pt x="12566" y="7346"/>
                </a:cubicBezTo>
                <a:cubicBezTo>
                  <a:pt x="12566" y="7046"/>
                  <a:pt x="12600" y="6812"/>
                  <a:pt x="12666" y="6512"/>
                </a:cubicBezTo>
                <a:cubicBezTo>
                  <a:pt x="12900" y="5745"/>
                  <a:pt x="13333" y="5011"/>
                  <a:pt x="14101" y="4677"/>
                </a:cubicBezTo>
                <a:cubicBezTo>
                  <a:pt x="14380" y="4573"/>
                  <a:pt x="14659" y="4523"/>
                  <a:pt x="14942" y="4523"/>
                </a:cubicBezTo>
                <a:cubicBezTo>
                  <a:pt x="15201" y="4523"/>
                  <a:pt x="15465" y="4564"/>
                  <a:pt x="15735" y="4644"/>
                </a:cubicBezTo>
                <a:cubicBezTo>
                  <a:pt x="15802" y="6378"/>
                  <a:pt x="16402" y="8146"/>
                  <a:pt x="17236" y="9547"/>
                </a:cubicBezTo>
                <a:cubicBezTo>
                  <a:pt x="17803" y="10515"/>
                  <a:pt x="18604" y="11849"/>
                  <a:pt x="19738" y="12183"/>
                </a:cubicBezTo>
                <a:cubicBezTo>
                  <a:pt x="19901" y="12233"/>
                  <a:pt x="20058" y="12257"/>
                  <a:pt x="20208" y="12257"/>
                </a:cubicBezTo>
                <a:cubicBezTo>
                  <a:pt x="21040" y="12257"/>
                  <a:pt x="21639" y="11524"/>
                  <a:pt x="21639" y="10648"/>
                </a:cubicBezTo>
                <a:cubicBezTo>
                  <a:pt x="21639" y="9481"/>
                  <a:pt x="20905" y="8413"/>
                  <a:pt x="20272" y="7479"/>
                </a:cubicBezTo>
                <a:cubicBezTo>
                  <a:pt x="19504" y="6378"/>
                  <a:pt x="18637" y="5344"/>
                  <a:pt x="17570" y="4544"/>
                </a:cubicBezTo>
                <a:cubicBezTo>
                  <a:pt x="17270" y="4344"/>
                  <a:pt x="16936" y="4143"/>
                  <a:pt x="16569" y="3977"/>
                </a:cubicBezTo>
                <a:cubicBezTo>
                  <a:pt x="16569" y="3743"/>
                  <a:pt x="16569" y="3543"/>
                  <a:pt x="16602" y="3343"/>
                </a:cubicBezTo>
                <a:cubicBezTo>
                  <a:pt x="16669" y="2409"/>
                  <a:pt x="17003" y="1341"/>
                  <a:pt x="17937" y="908"/>
                </a:cubicBezTo>
                <a:cubicBezTo>
                  <a:pt x="18205" y="795"/>
                  <a:pt x="18483" y="745"/>
                  <a:pt x="18762" y="745"/>
                </a:cubicBezTo>
                <a:cubicBezTo>
                  <a:pt x="19555" y="745"/>
                  <a:pt x="20355" y="1148"/>
                  <a:pt x="20972" y="1642"/>
                </a:cubicBezTo>
                <a:cubicBezTo>
                  <a:pt x="22607" y="2909"/>
                  <a:pt x="23341" y="5077"/>
                  <a:pt x="23808" y="7012"/>
                </a:cubicBezTo>
                <a:cubicBezTo>
                  <a:pt x="23903" y="7203"/>
                  <a:pt x="24059" y="7288"/>
                  <a:pt x="24193" y="7288"/>
                </a:cubicBezTo>
                <a:cubicBezTo>
                  <a:pt x="24340" y="7288"/>
                  <a:pt x="24459" y="7186"/>
                  <a:pt x="24441" y="7012"/>
                </a:cubicBezTo>
                <a:cubicBezTo>
                  <a:pt x="24008" y="4811"/>
                  <a:pt x="23307" y="2476"/>
                  <a:pt x="21439" y="1008"/>
                </a:cubicBezTo>
                <a:cubicBezTo>
                  <a:pt x="20680" y="438"/>
                  <a:pt x="19722" y="1"/>
                  <a:pt x="18762"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4"/>
          <p:cNvSpPr/>
          <p:nvPr/>
        </p:nvSpPr>
        <p:spPr>
          <a:xfrm>
            <a:off x="468130" y="6379459"/>
            <a:ext cx="286855" cy="25292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4"/>
          <p:cNvSpPr/>
          <p:nvPr/>
        </p:nvSpPr>
        <p:spPr>
          <a:xfrm>
            <a:off x="279267" y="6176262"/>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96972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6256300" y="3349767"/>
            <a:ext cx="4868800" cy="7704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7066"/>
            </a:lvl1pPr>
            <a:lvl2pPr lvl="1" algn="ctr" rtl="0">
              <a:spcBef>
                <a:spcPts val="0"/>
              </a:spcBef>
              <a:spcAft>
                <a:spcPts val="0"/>
              </a:spcAft>
              <a:buClr>
                <a:srgbClr val="233C4F"/>
              </a:buClr>
              <a:buSzPts val="1800"/>
              <a:buNone/>
              <a:defRPr sz="2400">
                <a:solidFill>
                  <a:srgbClr val="233C4F"/>
                </a:solidFill>
              </a:defRPr>
            </a:lvl2pPr>
            <a:lvl3pPr lvl="2" algn="ctr" rtl="0">
              <a:spcBef>
                <a:spcPts val="0"/>
              </a:spcBef>
              <a:spcAft>
                <a:spcPts val="0"/>
              </a:spcAft>
              <a:buClr>
                <a:srgbClr val="233C4F"/>
              </a:buClr>
              <a:buSzPts val="1800"/>
              <a:buNone/>
              <a:defRPr sz="2400">
                <a:solidFill>
                  <a:srgbClr val="233C4F"/>
                </a:solidFill>
              </a:defRPr>
            </a:lvl3pPr>
            <a:lvl4pPr lvl="3" algn="ctr" rtl="0">
              <a:spcBef>
                <a:spcPts val="0"/>
              </a:spcBef>
              <a:spcAft>
                <a:spcPts val="0"/>
              </a:spcAft>
              <a:buClr>
                <a:srgbClr val="233C4F"/>
              </a:buClr>
              <a:buSzPts val="1800"/>
              <a:buNone/>
              <a:defRPr sz="2400">
                <a:solidFill>
                  <a:srgbClr val="233C4F"/>
                </a:solidFill>
              </a:defRPr>
            </a:lvl4pPr>
            <a:lvl5pPr lvl="4" algn="ctr" rtl="0">
              <a:spcBef>
                <a:spcPts val="0"/>
              </a:spcBef>
              <a:spcAft>
                <a:spcPts val="0"/>
              </a:spcAft>
              <a:buClr>
                <a:srgbClr val="233C4F"/>
              </a:buClr>
              <a:buSzPts val="1800"/>
              <a:buNone/>
              <a:defRPr sz="2400">
                <a:solidFill>
                  <a:srgbClr val="233C4F"/>
                </a:solidFill>
              </a:defRPr>
            </a:lvl5pPr>
            <a:lvl6pPr lvl="5" algn="ctr" rtl="0">
              <a:spcBef>
                <a:spcPts val="0"/>
              </a:spcBef>
              <a:spcAft>
                <a:spcPts val="0"/>
              </a:spcAft>
              <a:buClr>
                <a:srgbClr val="233C4F"/>
              </a:buClr>
              <a:buSzPts val="1800"/>
              <a:buNone/>
              <a:defRPr sz="2400">
                <a:solidFill>
                  <a:srgbClr val="233C4F"/>
                </a:solidFill>
              </a:defRPr>
            </a:lvl6pPr>
            <a:lvl7pPr lvl="6" algn="ctr" rtl="0">
              <a:spcBef>
                <a:spcPts val="0"/>
              </a:spcBef>
              <a:spcAft>
                <a:spcPts val="0"/>
              </a:spcAft>
              <a:buClr>
                <a:srgbClr val="233C4F"/>
              </a:buClr>
              <a:buSzPts val="1800"/>
              <a:buNone/>
              <a:defRPr sz="2400">
                <a:solidFill>
                  <a:srgbClr val="233C4F"/>
                </a:solidFill>
              </a:defRPr>
            </a:lvl7pPr>
            <a:lvl8pPr lvl="7" algn="ctr" rtl="0">
              <a:spcBef>
                <a:spcPts val="0"/>
              </a:spcBef>
              <a:spcAft>
                <a:spcPts val="0"/>
              </a:spcAft>
              <a:buClr>
                <a:srgbClr val="233C4F"/>
              </a:buClr>
              <a:buSzPts val="1800"/>
              <a:buNone/>
              <a:defRPr sz="2400">
                <a:solidFill>
                  <a:srgbClr val="233C4F"/>
                </a:solidFill>
              </a:defRPr>
            </a:lvl8pPr>
            <a:lvl9pPr lvl="8" algn="ctr" rtl="0">
              <a:spcBef>
                <a:spcPts val="0"/>
              </a:spcBef>
              <a:spcAft>
                <a:spcPts val="0"/>
              </a:spcAft>
              <a:buClr>
                <a:srgbClr val="233C4F"/>
              </a:buClr>
              <a:buSzPts val="1800"/>
              <a:buNone/>
              <a:defRPr sz="2400">
                <a:solidFill>
                  <a:srgbClr val="233C4F"/>
                </a:solidFill>
              </a:defRPr>
            </a:lvl9pPr>
          </a:lstStyle>
          <a:p>
            <a:endParaRPr/>
          </a:p>
        </p:txBody>
      </p:sp>
      <p:sp>
        <p:nvSpPr>
          <p:cNvPr id="53" name="Google Shape;53;p3"/>
          <p:cNvSpPr txBox="1">
            <a:spLocks noGrp="1"/>
          </p:cNvSpPr>
          <p:nvPr>
            <p:ph type="subTitle" idx="1"/>
          </p:nvPr>
        </p:nvSpPr>
        <p:spPr>
          <a:xfrm>
            <a:off x="6256433" y="4075900"/>
            <a:ext cx="3510800" cy="7704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6256200" y="2470133"/>
            <a:ext cx="48688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6400"/>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3"/>
          <p:cNvSpPr/>
          <p:nvPr/>
        </p:nvSpPr>
        <p:spPr>
          <a:xfrm rot="344346">
            <a:off x="640603" y="873998"/>
            <a:ext cx="13558403" cy="2844469"/>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56" name="Google Shape;56;p3"/>
          <p:cNvSpPr/>
          <p:nvPr/>
        </p:nvSpPr>
        <p:spPr>
          <a:xfrm>
            <a:off x="10157385" y="56476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10157396" y="5140489"/>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 name="Google Shape;58;p3"/>
          <p:cNvGrpSpPr/>
          <p:nvPr/>
        </p:nvGrpSpPr>
        <p:grpSpPr>
          <a:xfrm rot="1056892">
            <a:off x="7463891" y="734917"/>
            <a:ext cx="2012171" cy="1280992"/>
            <a:chOff x="3908800" y="4074100"/>
            <a:chExt cx="1374325" cy="874925"/>
          </a:xfrm>
        </p:grpSpPr>
        <p:sp>
          <p:nvSpPr>
            <p:cNvPr id="59" name="Google Shape;59;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 name="Google Shape;90;p3"/>
          <p:cNvSpPr/>
          <p:nvPr/>
        </p:nvSpPr>
        <p:spPr>
          <a:xfrm>
            <a:off x="1149729" y="876223"/>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1459985" y="630529"/>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3"/>
          <p:cNvSpPr/>
          <p:nvPr/>
        </p:nvSpPr>
        <p:spPr>
          <a:xfrm rot="-5400000">
            <a:off x="9477607" y="4222305"/>
            <a:ext cx="1492199" cy="39366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2510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07595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9466334" y="413231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5"/>
          <p:cNvSpPr txBox="1">
            <a:spLocks noGrp="1"/>
          </p:cNvSpPr>
          <p:nvPr>
            <p:ph type="title"/>
          </p:nvPr>
        </p:nvSpPr>
        <p:spPr>
          <a:xfrm>
            <a:off x="2512733" y="3677667"/>
            <a:ext cx="33768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1"/>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4" name="Google Shape;114;p5"/>
          <p:cNvSpPr txBox="1">
            <a:spLocks noGrp="1"/>
          </p:cNvSpPr>
          <p:nvPr>
            <p:ph type="subTitle" idx="1"/>
          </p:nvPr>
        </p:nvSpPr>
        <p:spPr>
          <a:xfrm>
            <a:off x="2512735"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5" name="Google Shape;115;p5"/>
          <p:cNvSpPr txBox="1">
            <a:spLocks noGrp="1"/>
          </p:cNvSpPr>
          <p:nvPr>
            <p:ph type="title" idx="2"/>
          </p:nvPr>
        </p:nvSpPr>
        <p:spPr>
          <a:xfrm>
            <a:off x="6239267" y="3677667"/>
            <a:ext cx="34400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4"/>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6" name="Google Shape;116;p5"/>
          <p:cNvSpPr txBox="1">
            <a:spLocks noGrp="1"/>
          </p:cNvSpPr>
          <p:nvPr>
            <p:ph type="subTitle" idx="3"/>
          </p:nvPr>
        </p:nvSpPr>
        <p:spPr>
          <a:xfrm>
            <a:off x="6239252"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7" name="Google Shape;117;p5"/>
          <p:cNvSpPr txBox="1">
            <a:spLocks noGrp="1"/>
          </p:cNvSpPr>
          <p:nvPr>
            <p:ph type="title" idx="4"/>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971534" y="193067"/>
            <a:ext cx="10870533" cy="2218500"/>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2348701" y="3317035"/>
            <a:ext cx="989272" cy="60926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5"/>
          <p:cNvSpPr/>
          <p:nvPr/>
        </p:nvSpPr>
        <p:spPr>
          <a:xfrm>
            <a:off x="10409868" y="1716834"/>
            <a:ext cx="418633" cy="484500"/>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5"/>
          <p:cNvSpPr/>
          <p:nvPr/>
        </p:nvSpPr>
        <p:spPr>
          <a:xfrm rot="-5400000">
            <a:off x="235794" y="5662149"/>
            <a:ext cx="219581" cy="19361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5"/>
          <p:cNvSpPr/>
          <p:nvPr/>
        </p:nvSpPr>
        <p:spPr>
          <a:xfrm rot="-5400000">
            <a:off x="434536" y="530425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5"/>
          <p:cNvSpPr/>
          <p:nvPr/>
        </p:nvSpPr>
        <p:spPr>
          <a:xfrm rot="-5400000">
            <a:off x="11034096" y="4227548"/>
            <a:ext cx="483296" cy="42617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4" name="Google Shape;124;p5"/>
          <p:cNvGrpSpPr/>
          <p:nvPr/>
        </p:nvGrpSpPr>
        <p:grpSpPr>
          <a:xfrm>
            <a:off x="510934" y="1687865"/>
            <a:ext cx="2001793" cy="165892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61326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flipH="1">
            <a:off x="1773400" y="1366184"/>
            <a:ext cx="8490400" cy="39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64" name="Google Shape;164;p8"/>
          <p:cNvSpPr txBox="1">
            <a:spLocks noGrp="1"/>
          </p:cNvSpPr>
          <p:nvPr>
            <p:ph type="subTitle" idx="1"/>
          </p:nvPr>
        </p:nvSpPr>
        <p:spPr>
          <a:xfrm>
            <a:off x="3828000" y="4840500"/>
            <a:ext cx="4381200" cy="8420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5" name="Google Shape;165;p8"/>
          <p:cNvSpPr/>
          <p:nvPr/>
        </p:nvSpPr>
        <p:spPr>
          <a:xfrm rot="-5400000" flipH="1">
            <a:off x="9538901" y="-23409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8"/>
          <p:cNvSpPr/>
          <p:nvPr/>
        </p:nvSpPr>
        <p:spPr>
          <a:xfrm rot="5400000" flipH="1">
            <a:off x="683633" y="4373511"/>
            <a:ext cx="1485947" cy="3920108"/>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8"/>
          <p:cNvSpPr/>
          <p:nvPr/>
        </p:nvSpPr>
        <p:spPr>
          <a:xfrm rot="-3143622">
            <a:off x="11235409" y="2126807"/>
            <a:ext cx="329868" cy="29080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8"/>
          <p:cNvSpPr/>
          <p:nvPr/>
        </p:nvSpPr>
        <p:spPr>
          <a:xfrm rot="-3143597">
            <a:off x="2874969" y="5781346"/>
            <a:ext cx="344780" cy="3040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26514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271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3953A9-7712-4D00-8BD9-4C307529E51B}" type="datetimeFigureOut">
              <a:rPr lang="en-US" smtClean="0"/>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789158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6/13/2022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11105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23249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02951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23953A9-7712-4D00-8BD9-4C307529E51B}" type="datetimeFigureOut">
              <a:rPr lang="en-US" smtClean="0"/>
              <a:t>6/13/2022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95490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3953A9-7712-4D00-8BD9-4C307529E51B}" type="datetimeFigureOut">
              <a:rPr lang="en-US" smtClean="0"/>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82605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23953A9-7712-4D00-8BD9-4C307529E51B}" type="datetimeFigureOut">
              <a:rPr lang="en-US" smtClean="0"/>
              <a:t>6/13/2022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2654318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Child_abuse" TargetMode="External"/><Relationship Id="rId2" Type="http://schemas.openxmlformats.org/officeDocument/2006/relationships/hyperlink" Target="https://en.wikipedia.org/wiki/Feral_child"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en.wikipedia.org/wiki/Social_isolation" TargetMode="External"/><Relationship Id="rId4" Type="http://schemas.openxmlformats.org/officeDocument/2006/relationships/hyperlink" Target="https://en.wikipedia.org/wiki/Child_neglec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verywellmind.com/cognitive-psychology-4157181"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577" y="1436649"/>
            <a:ext cx="5459184" cy="3329581"/>
          </a:xfrm>
        </p:spPr>
        <p:txBody>
          <a:bodyPr/>
          <a:lstStyle/>
          <a:p>
            <a:r>
              <a:rPr lang="en-US" b="1" dirty="0">
                <a:latin typeface="Century" panose="02040604050505020304" pitchFamily="18" charset="0"/>
              </a:rPr>
              <a:t>Cognitive </a:t>
            </a:r>
            <a:r>
              <a:rPr lang="en-US" b="1" dirty="0" smtClean="0">
                <a:latin typeface="Century" panose="02040604050505020304" pitchFamily="18" charset="0"/>
              </a:rPr>
              <a:t>Psychology</a:t>
            </a:r>
            <a:endParaRPr lang="en-US" dirty="0"/>
          </a:p>
        </p:txBody>
      </p:sp>
      <p:sp>
        <p:nvSpPr>
          <p:cNvPr id="3" name="Subtitle 2"/>
          <p:cNvSpPr>
            <a:spLocks noGrp="1"/>
          </p:cNvSpPr>
          <p:nvPr>
            <p:ph type="subTitle" idx="1"/>
          </p:nvPr>
        </p:nvSpPr>
        <p:spPr>
          <a:xfrm>
            <a:off x="224866" y="5118671"/>
            <a:ext cx="3850784" cy="1546146"/>
          </a:xfrm>
        </p:spPr>
        <p:txBody>
          <a:bodyPr>
            <a:noAutofit/>
          </a:bodyPr>
          <a:lstStyle/>
          <a:p>
            <a:r>
              <a:rPr lang="en-US" sz="1800" dirty="0" smtClean="0">
                <a:solidFill>
                  <a:schemeClr val="tx1"/>
                </a:solidFill>
                <a:latin typeface="Gill Sans MT" panose="020B0502020104020203" pitchFamily="34" charset="0"/>
              </a:rPr>
              <a:t>WEEK 3</a:t>
            </a:r>
          </a:p>
          <a:p>
            <a:r>
              <a:rPr lang="en-US" sz="1800" dirty="0" smtClean="0">
                <a:solidFill>
                  <a:schemeClr val="tx1"/>
                </a:solidFill>
                <a:latin typeface="Gill Sans MT" panose="020B0502020104020203" pitchFamily="34" charset="0"/>
              </a:rPr>
              <a:t>BY</a:t>
            </a:r>
            <a:r>
              <a:rPr lang="en-US" sz="1800" dirty="0">
                <a:solidFill>
                  <a:schemeClr val="tx1"/>
                </a:solidFill>
                <a:latin typeface="Gill Sans MT" panose="020B0502020104020203" pitchFamily="34" charset="0"/>
              </a:rPr>
              <a:t>: </a:t>
            </a:r>
            <a:r>
              <a:rPr lang="en-US" sz="1800" dirty="0" smtClean="0">
                <a:solidFill>
                  <a:schemeClr val="tx1"/>
                </a:solidFill>
                <a:latin typeface="Gill Sans MT" panose="020B0502020104020203" pitchFamily="34" charset="0"/>
              </a:rPr>
              <a:t>AQSA FAYYAZ</a:t>
            </a:r>
            <a:endParaRPr lang="en-US" sz="1800" dirty="0">
              <a:solidFill>
                <a:schemeClr val="tx1"/>
              </a:solidFill>
              <a:latin typeface="Gill Sans MT" panose="020B0502020104020203" pitchFamily="34" charset="0"/>
            </a:endParaRPr>
          </a:p>
          <a:p>
            <a:r>
              <a:rPr lang="en-US" sz="1800" dirty="0">
                <a:solidFill>
                  <a:schemeClr val="tx1"/>
                </a:solidFill>
                <a:latin typeface="Gill Sans MT" panose="020B0502020104020203" pitchFamily="34" charset="0"/>
              </a:rPr>
              <a:t>LECTURER </a:t>
            </a:r>
            <a:r>
              <a:rPr lang="en-US" sz="1800" dirty="0" smtClean="0">
                <a:solidFill>
                  <a:schemeClr val="tx1"/>
                </a:solidFill>
                <a:latin typeface="Gill Sans MT" panose="020B0502020104020203" pitchFamily="34" charset="0"/>
              </a:rPr>
              <a:t>Psychology</a:t>
            </a:r>
            <a:endParaRPr lang="en-US" sz="1800" dirty="0">
              <a:solidFill>
                <a:schemeClr val="tx1"/>
              </a:solidFill>
              <a:latin typeface="Gill Sans MT" panose="020B0502020104020203" pitchFamily="34" charset="0"/>
            </a:endParaRPr>
          </a:p>
          <a:p>
            <a:r>
              <a:rPr lang="en-US" sz="1800" dirty="0">
                <a:solidFill>
                  <a:schemeClr val="tx1"/>
                </a:solidFill>
                <a:latin typeface="Gill Sans MT" panose="020B0502020104020203" pitchFamily="34" charset="0"/>
              </a:rPr>
              <a:t>(SCIENCE AND HUMANITIES</a:t>
            </a:r>
            <a:r>
              <a:rPr lang="en-US" sz="1800" dirty="0" smtClean="0">
                <a:solidFill>
                  <a:schemeClr val="tx1"/>
                </a:solidFill>
                <a:latin typeface="Gill Sans MT" panose="020B0502020104020203" pitchFamily="34" charset="0"/>
              </a:rPr>
              <a:t>)</a:t>
            </a:r>
            <a:endParaRPr lang="en-US" sz="1800" dirty="0">
              <a:solidFill>
                <a:schemeClr val="tx1"/>
              </a:solidFill>
              <a:latin typeface="Gill Sans MT" panose="020B0502020104020203" pitchFamily="34" charset="0"/>
            </a:endParaRPr>
          </a:p>
        </p:txBody>
      </p:sp>
      <p:pic>
        <p:nvPicPr>
          <p:cNvPr id="6" name="Picture 5"/>
          <p:cNvPicPr>
            <a:picLocks noChangeAspect="1"/>
          </p:cNvPicPr>
          <p:nvPr/>
        </p:nvPicPr>
        <p:blipFill>
          <a:blip r:embed="rId2"/>
          <a:stretch>
            <a:fillRect/>
          </a:stretch>
        </p:blipFill>
        <p:spPr>
          <a:xfrm>
            <a:off x="4259766" y="-4711"/>
            <a:ext cx="7769102" cy="6669528"/>
          </a:xfrm>
          <a:prstGeom prst="rect">
            <a:avLst/>
          </a:prstGeom>
          <a:ln>
            <a:noFill/>
          </a:ln>
          <a:effectLst>
            <a:softEdge rad="112500"/>
          </a:effectLst>
        </p:spPr>
      </p:pic>
    </p:spTree>
    <p:extLst>
      <p:ext uri="{BB962C8B-B14F-4D97-AF65-F5344CB8AC3E}">
        <p14:creationId xmlns:p14="http://schemas.microsoft.com/office/powerpoint/2010/main" val="169988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30337" y="729132"/>
            <a:ext cx="7431849" cy="5576664"/>
          </a:xfrm>
          <a:prstGeom prst="rect">
            <a:avLst/>
          </a:prstGeom>
        </p:spPr>
      </p:pic>
    </p:spTree>
    <p:extLst>
      <p:ext uri="{BB962C8B-B14F-4D97-AF65-F5344CB8AC3E}">
        <p14:creationId xmlns:p14="http://schemas.microsoft.com/office/powerpoint/2010/main" val="353741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panose="02040604050505020304" pitchFamily="18" charset="0"/>
              </a:rPr>
              <a:t>Three important Cognitive Psychology Theories</a:t>
            </a:r>
            <a:r>
              <a:rPr lang="en-US" dirty="0"/>
              <a:t> </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b="1" dirty="0">
                <a:latin typeface="+mn-lt"/>
              </a:rPr>
              <a:t>Piaget's theory of cognitive </a:t>
            </a:r>
            <a:r>
              <a:rPr lang="en-US" b="1" dirty="0" smtClean="0">
                <a:latin typeface="+mn-lt"/>
              </a:rPr>
              <a:t>development</a:t>
            </a:r>
          </a:p>
          <a:p>
            <a:pPr marL="457200" indent="-457200">
              <a:buFont typeface="+mj-lt"/>
              <a:buAutoNum type="arabicPeriod"/>
            </a:pPr>
            <a:r>
              <a:rPr lang="en-US" b="1" dirty="0" smtClean="0">
                <a:latin typeface="+mn-lt"/>
              </a:rPr>
              <a:t>Lev </a:t>
            </a:r>
            <a:r>
              <a:rPr lang="en-US" b="1" dirty="0">
                <a:latin typeface="+mn-lt"/>
              </a:rPr>
              <a:t>Vygotsky's social cultural cognitive </a:t>
            </a:r>
            <a:r>
              <a:rPr lang="en-US" b="1" dirty="0" smtClean="0">
                <a:latin typeface="+mn-lt"/>
              </a:rPr>
              <a:t>theory,</a:t>
            </a:r>
          </a:p>
          <a:p>
            <a:pPr marL="457200" indent="-457200">
              <a:buFont typeface="+mj-lt"/>
              <a:buAutoNum type="arabicPeriod"/>
            </a:pPr>
            <a:r>
              <a:rPr lang="en-US" b="1" dirty="0">
                <a:latin typeface="+mn-lt"/>
              </a:rPr>
              <a:t>T</a:t>
            </a:r>
            <a:r>
              <a:rPr lang="en-US" b="1" dirty="0" smtClean="0">
                <a:latin typeface="+mn-lt"/>
              </a:rPr>
              <a:t>he </a:t>
            </a:r>
            <a:r>
              <a:rPr lang="en-US" b="1" dirty="0">
                <a:latin typeface="+mn-lt"/>
              </a:rPr>
              <a:t>information process theory. </a:t>
            </a:r>
          </a:p>
        </p:txBody>
      </p:sp>
    </p:spTree>
    <p:extLst>
      <p:ext uri="{BB962C8B-B14F-4D97-AF65-F5344CB8AC3E}">
        <p14:creationId xmlns:p14="http://schemas.microsoft.com/office/powerpoint/2010/main" val="371416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995762" cy="1400530"/>
          </a:xfrm>
        </p:spPr>
        <p:txBody>
          <a:bodyPr/>
          <a:lstStyle/>
          <a:p>
            <a:pPr marL="457200" indent="-457200"/>
            <a:r>
              <a:rPr lang="en-US" b="1" dirty="0"/>
              <a:t>Piaget's theory of cognitive development</a:t>
            </a:r>
            <a:endParaRPr lang="en-US" sz="4400" b="1" dirty="0">
              <a:latin typeface="Gill Sans MT" panose="020B0502020104020203" pitchFamily="34" charset="0"/>
            </a:endParaRPr>
          </a:p>
        </p:txBody>
      </p:sp>
      <p:pic>
        <p:nvPicPr>
          <p:cNvPr id="4" name="Content Placeholder 3"/>
          <p:cNvPicPr>
            <a:picLocks noGrp="1" noChangeAspect="1"/>
          </p:cNvPicPr>
          <p:nvPr>
            <p:ph idx="1"/>
          </p:nvPr>
        </p:nvPicPr>
        <p:blipFill rotWithShape="1">
          <a:blip r:embed="rId2"/>
          <a:srcRect b="4842"/>
          <a:stretch/>
        </p:blipFill>
        <p:spPr>
          <a:xfrm>
            <a:off x="646111" y="1304693"/>
            <a:ext cx="10120627" cy="5097835"/>
          </a:xfrm>
          <a:prstGeom prst="rect">
            <a:avLst/>
          </a:prstGeom>
        </p:spPr>
      </p:pic>
    </p:spTree>
    <p:extLst>
      <p:ext uri="{BB962C8B-B14F-4D97-AF65-F5344CB8AC3E}">
        <p14:creationId xmlns:p14="http://schemas.microsoft.com/office/powerpoint/2010/main" val="3418886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6231" y="502276"/>
            <a:ext cx="5588795" cy="5687566"/>
          </a:xfrm>
        </p:spPr>
      </p:pic>
    </p:spTree>
    <p:extLst>
      <p:ext uri="{BB962C8B-B14F-4D97-AF65-F5344CB8AC3E}">
        <p14:creationId xmlns:p14="http://schemas.microsoft.com/office/powerpoint/2010/main" val="280094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1.The </a:t>
            </a:r>
            <a:r>
              <a:rPr lang="en-US" b="1" dirty="0"/>
              <a:t>Sensorimotor Stage</a:t>
            </a:r>
            <a:r>
              <a:rPr lang="en-US" dirty="0"/>
              <a:t/>
            </a:r>
            <a:br>
              <a:rPr lang="en-US" dirty="0"/>
            </a:br>
            <a:endParaRPr lang="en-US" dirty="0"/>
          </a:p>
        </p:txBody>
      </p:sp>
      <p:sp>
        <p:nvSpPr>
          <p:cNvPr id="3" name="Content Placeholder 2"/>
          <p:cNvSpPr>
            <a:spLocks noGrp="1"/>
          </p:cNvSpPr>
          <p:nvPr>
            <p:ph idx="1"/>
          </p:nvPr>
        </p:nvSpPr>
        <p:spPr>
          <a:xfrm>
            <a:off x="646111" y="1421853"/>
            <a:ext cx="6794694" cy="5223646"/>
          </a:xfrm>
        </p:spPr>
        <p:txBody>
          <a:bodyPr>
            <a:normAutofit lnSpcReduction="10000"/>
          </a:bodyPr>
          <a:lstStyle/>
          <a:p>
            <a:pPr fontAlgn="base"/>
            <a:r>
              <a:rPr lang="en-US" sz="2400" b="1" dirty="0" smtClean="0">
                <a:latin typeface="Gill Sans MT" panose="020B0502020104020203" pitchFamily="34" charset="0"/>
              </a:rPr>
              <a:t>Ages</a:t>
            </a:r>
            <a:r>
              <a:rPr lang="en-US" sz="2400" b="1" dirty="0">
                <a:latin typeface="Gill Sans MT" panose="020B0502020104020203" pitchFamily="34" charset="0"/>
              </a:rPr>
              <a:t>: Birth to 2 Years</a:t>
            </a:r>
            <a:endParaRPr lang="en-US" sz="2400" dirty="0">
              <a:latin typeface="Gill Sans MT" panose="020B0502020104020203" pitchFamily="34" charset="0"/>
            </a:endParaRPr>
          </a:p>
          <a:p>
            <a:pPr fontAlgn="base"/>
            <a:r>
              <a:rPr lang="en-US" sz="2400" dirty="0" smtClean="0">
                <a:latin typeface="Gill Sans MT" panose="020B0502020104020203" pitchFamily="34" charset="0"/>
              </a:rPr>
              <a:t>The </a:t>
            </a:r>
            <a:r>
              <a:rPr lang="en-US" sz="2400" dirty="0">
                <a:latin typeface="Gill Sans MT" panose="020B0502020104020203" pitchFamily="34" charset="0"/>
              </a:rPr>
              <a:t>infant knows the world through their movements and sensations</a:t>
            </a:r>
          </a:p>
          <a:p>
            <a:pPr fontAlgn="base"/>
            <a:r>
              <a:rPr lang="en-US" sz="2400" dirty="0">
                <a:latin typeface="Gill Sans MT" panose="020B0502020104020203" pitchFamily="34" charset="0"/>
              </a:rPr>
              <a:t>Children learn about the world through basic actions such as sucking, grasping, looking, and listening</a:t>
            </a:r>
          </a:p>
          <a:p>
            <a:pPr fontAlgn="base"/>
            <a:r>
              <a:rPr lang="en-US" sz="2400" dirty="0" smtClean="0">
                <a:latin typeface="Gill Sans MT" panose="020B0502020104020203" pitchFamily="34" charset="0"/>
              </a:rPr>
              <a:t>With time Infants </a:t>
            </a:r>
            <a:r>
              <a:rPr lang="en-US" sz="2400" dirty="0">
                <a:latin typeface="Gill Sans MT" panose="020B0502020104020203" pitchFamily="34" charset="0"/>
              </a:rPr>
              <a:t>learn that things continue to exist even though they cannot be seen </a:t>
            </a:r>
            <a:r>
              <a:rPr lang="en-US" sz="2400" dirty="0" smtClean="0">
                <a:solidFill>
                  <a:srgbClr val="FFFF00"/>
                </a:solidFill>
                <a:latin typeface="Gill Sans MT" panose="020B0502020104020203" pitchFamily="34" charset="0"/>
              </a:rPr>
              <a:t>(</a:t>
            </a:r>
            <a:r>
              <a:rPr lang="en-US" sz="2400" u="sng" dirty="0" smtClean="0">
                <a:solidFill>
                  <a:srgbClr val="FFFF00"/>
                </a:solidFill>
                <a:latin typeface="Gill Sans MT" panose="020B0502020104020203" pitchFamily="34" charset="0"/>
              </a:rPr>
              <a:t>object permanence</a:t>
            </a:r>
            <a:r>
              <a:rPr lang="en-US" sz="2400" dirty="0" smtClean="0">
                <a:solidFill>
                  <a:srgbClr val="FFFF00"/>
                </a:solidFill>
                <a:latin typeface="Gill Sans MT" panose="020B0502020104020203" pitchFamily="34" charset="0"/>
              </a:rPr>
              <a:t>)</a:t>
            </a:r>
            <a:endParaRPr lang="en-US" sz="2400" dirty="0">
              <a:solidFill>
                <a:srgbClr val="FFFF00"/>
              </a:solidFill>
              <a:latin typeface="Gill Sans MT" panose="020B0502020104020203" pitchFamily="34" charset="0"/>
            </a:endParaRPr>
          </a:p>
          <a:p>
            <a:pPr fontAlgn="base"/>
            <a:r>
              <a:rPr lang="en-US" sz="2400" dirty="0">
                <a:latin typeface="Gill Sans MT" panose="020B0502020104020203" pitchFamily="34" charset="0"/>
              </a:rPr>
              <a:t>They </a:t>
            </a:r>
            <a:r>
              <a:rPr lang="en-US" sz="2400" dirty="0" smtClean="0">
                <a:latin typeface="Gill Sans MT" panose="020B0502020104020203" pitchFamily="34" charset="0"/>
              </a:rPr>
              <a:t>learn that they are separate </a:t>
            </a:r>
            <a:r>
              <a:rPr lang="en-US" sz="2400" dirty="0">
                <a:latin typeface="Gill Sans MT" panose="020B0502020104020203" pitchFamily="34" charset="0"/>
              </a:rPr>
              <a:t>beings from the people and objects around </a:t>
            </a:r>
            <a:r>
              <a:rPr lang="en-US" sz="2400" dirty="0" smtClean="0">
                <a:latin typeface="Gill Sans MT" panose="020B0502020104020203" pitchFamily="34" charset="0"/>
              </a:rPr>
              <a:t>them.</a:t>
            </a:r>
            <a:endParaRPr lang="en-US" sz="2400" dirty="0">
              <a:latin typeface="Gill Sans MT" panose="020B0502020104020203" pitchFamily="34" charset="0"/>
            </a:endParaRPr>
          </a:p>
          <a:p>
            <a:pPr fontAlgn="base"/>
            <a:r>
              <a:rPr lang="en-US" sz="2400" dirty="0">
                <a:latin typeface="Gill Sans MT" panose="020B0502020104020203" pitchFamily="34" charset="0"/>
              </a:rPr>
              <a:t>They realize that their actions can cause things to happen in the world around them</a:t>
            </a:r>
          </a:p>
          <a:p>
            <a:endParaRPr lang="en-US" dirty="0"/>
          </a:p>
        </p:txBody>
      </p:sp>
      <p:pic>
        <p:nvPicPr>
          <p:cNvPr id="4" name="Picture 3"/>
          <p:cNvPicPr>
            <a:picLocks noChangeAspect="1"/>
          </p:cNvPicPr>
          <p:nvPr/>
        </p:nvPicPr>
        <p:blipFill>
          <a:blip r:embed="rId2"/>
          <a:stretch>
            <a:fillRect/>
          </a:stretch>
        </p:blipFill>
        <p:spPr>
          <a:xfrm>
            <a:off x="7556714" y="993631"/>
            <a:ext cx="4304555" cy="287231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556714" y="4033676"/>
            <a:ext cx="4304555" cy="2611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991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a:t>
            </a:r>
            <a:r>
              <a:rPr lang="en-US" b="1" dirty="0" smtClean="0"/>
              <a:t>.The </a:t>
            </a:r>
            <a:r>
              <a:rPr lang="en-US" b="1" dirty="0"/>
              <a:t>Preoperational Stage</a:t>
            </a:r>
            <a:br>
              <a:rPr lang="en-US" b="1" dirty="0"/>
            </a:br>
            <a:endParaRPr lang="en-US" b="1" dirty="0"/>
          </a:p>
        </p:txBody>
      </p:sp>
      <p:sp>
        <p:nvSpPr>
          <p:cNvPr id="3" name="Content Placeholder 2"/>
          <p:cNvSpPr>
            <a:spLocks noGrp="1"/>
          </p:cNvSpPr>
          <p:nvPr>
            <p:ph idx="1"/>
          </p:nvPr>
        </p:nvSpPr>
        <p:spPr>
          <a:xfrm>
            <a:off x="646111" y="1576399"/>
            <a:ext cx="6669089" cy="4631218"/>
          </a:xfrm>
        </p:spPr>
        <p:txBody>
          <a:bodyPr>
            <a:normAutofit/>
          </a:bodyPr>
          <a:lstStyle/>
          <a:p>
            <a:pPr algn="just" fontAlgn="base"/>
            <a:r>
              <a:rPr lang="en-US" sz="2400" b="1" dirty="0" smtClean="0">
                <a:latin typeface="Gill Sans MT" panose="020B0502020104020203" pitchFamily="34" charset="0"/>
              </a:rPr>
              <a:t>Ages</a:t>
            </a:r>
            <a:r>
              <a:rPr lang="en-US" sz="2400" b="1" dirty="0">
                <a:latin typeface="Gill Sans MT" panose="020B0502020104020203" pitchFamily="34" charset="0"/>
              </a:rPr>
              <a:t>: 2 to 7 Years</a:t>
            </a:r>
            <a:endParaRPr lang="en-US" sz="2400" dirty="0">
              <a:latin typeface="Gill Sans MT" panose="020B0502020104020203" pitchFamily="34" charset="0"/>
            </a:endParaRPr>
          </a:p>
          <a:p>
            <a:pPr algn="just" fontAlgn="base"/>
            <a:r>
              <a:rPr lang="en-US" sz="2400" dirty="0" smtClean="0">
                <a:latin typeface="Gill Sans MT" panose="020B0502020104020203" pitchFamily="34" charset="0"/>
              </a:rPr>
              <a:t>Children </a:t>
            </a:r>
            <a:r>
              <a:rPr lang="en-US" sz="2400" dirty="0">
                <a:latin typeface="Gill Sans MT" panose="020B0502020104020203" pitchFamily="34" charset="0"/>
              </a:rPr>
              <a:t>begin to think symbolically and learn to use words and pictures to represent objects.</a:t>
            </a:r>
          </a:p>
          <a:p>
            <a:pPr algn="just" fontAlgn="base"/>
            <a:r>
              <a:rPr lang="en-US" sz="2400" dirty="0">
                <a:latin typeface="Gill Sans MT" panose="020B0502020104020203" pitchFamily="34" charset="0"/>
              </a:rPr>
              <a:t>Children at this stage tend to be </a:t>
            </a:r>
            <a:r>
              <a:rPr lang="en-US" sz="2400" b="1" dirty="0">
                <a:solidFill>
                  <a:srgbClr val="FFFF00"/>
                </a:solidFill>
                <a:latin typeface="Gill Sans MT" panose="020B0502020104020203" pitchFamily="34" charset="0"/>
              </a:rPr>
              <a:t>egocentric </a:t>
            </a:r>
            <a:r>
              <a:rPr lang="en-US" sz="2400" dirty="0">
                <a:latin typeface="Gill Sans MT" panose="020B0502020104020203" pitchFamily="34" charset="0"/>
              </a:rPr>
              <a:t>and struggle to see things from the perspective of others.</a:t>
            </a:r>
          </a:p>
          <a:p>
            <a:pPr algn="just" fontAlgn="base"/>
            <a:r>
              <a:rPr lang="en-US" sz="2400" dirty="0">
                <a:latin typeface="Gill Sans MT" panose="020B0502020104020203" pitchFamily="34" charset="0"/>
              </a:rPr>
              <a:t>While they are getting better with language and thinking, they still tend to think about things in very concrete terms.</a:t>
            </a:r>
          </a:p>
          <a:p>
            <a:endParaRPr lang="en-US" dirty="0"/>
          </a:p>
        </p:txBody>
      </p:sp>
      <p:pic>
        <p:nvPicPr>
          <p:cNvPr id="4" name="Picture 3"/>
          <p:cNvPicPr>
            <a:picLocks noChangeAspect="1"/>
          </p:cNvPicPr>
          <p:nvPr/>
        </p:nvPicPr>
        <p:blipFill>
          <a:blip r:embed="rId2"/>
          <a:stretch>
            <a:fillRect/>
          </a:stretch>
        </p:blipFill>
        <p:spPr>
          <a:xfrm>
            <a:off x="7643610" y="1576399"/>
            <a:ext cx="4333742" cy="3952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53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panose="02040604050505020304" pitchFamily="18" charset="0"/>
              </a:rPr>
              <a:t>3</a:t>
            </a:r>
            <a:r>
              <a:rPr lang="en-US" b="1" dirty="0" smtClean="0">
                <a:latin typeface="Century" panose="02040604050505020304" pitchFamily="18" charset="0"/>
              </a:rPr>
              <a:t>.The </a:t>
            </a:r>
            <a:r>
              <a:rPr lang="en-US" b="1" dirty="0">
                <a:latin typeface="Century" panose="02040604050505020304" pitchFamily="18" charset="0"/>
              </a:rPr>
              <a:t>Concrete Operational </a:t>
            </a:r>
            <a:r>
              <a:rPr lang="en-US" b="1" dirty="0" smtClean="0">
                <a:latin typeface="Century" panose="02040604050505020304" pitchFamily="18" charset="0"/>
              </a:rPr>
              <a:t>Stage</a:t>
            </a:r>
            <a:endParaRPr lang="en-US" b="1" dirty="0">
              <a:latin typeface="Century" panose="02040604050505020304" pitchFamily="18" charset="0"/>
            </a:endParaRPr>
          </a:p>
        </p:txBody>
      </p:sp>
      <p:sp>
        <p:nvSpPr>
          <p:cNvPr id="3" name="Content Placeholder 2"/>
          <p:cNvSpPr>
            <a:spLocks noGrp="1"/>
          </p:cNvSpPr>
          <p:nvPr>
            <p:ph idx="1"/>
          </p:nvPr>
        </p:nvSpPr>
        <p:spPr>
          <a:xfrm>
            <a:off x="646111" y="1524884"/>
            <a:ext cx="6720604" cy="4966068"/>
          </a:xfrm>
        </p:spPr>
        <p:txBody>
          <a:bodyPr>
            <a:normAutofit lnSpcReduction="10000"/>
          </a:bodyPr>
          <a:lstStyle/>
          <a:p>
            <a:pPr algn="just" fontAlgn="base"/>
            <a:r>
              <a:rPr lang="en-US" sz="2400" b="1" dirty="0" smtClean="0">
                <a:latin typeface="Gill Sans MT" panose="020B0502020104020203" pitchFamily="34" charset="0"/>
              </a:rPr>
              <a:t>Ages</a:t>
            </a:r>
            <a:r>
              <a:rPr lang="en-US" sz="2400" b="1" dirty="0">
                <a:latin typeface="Gill Sans MT" panose="020B0502020104020203" pitchFamily="34" charset="0"/>
              </a:rPr>
              <a:t>: 7 to 11 Years</a:t>
            </a:r>
            <a:endParaRPr lang="en-US" sz="2400" dirty="0">
              <a:latin typeface="Gill Sans MT" panose="020B0502020104020203" pitchFamily="34" charset="0"/>
            </a:endParaRPr>
          </a:p>
          <a:p>
            <a:pPr algn="just" fontAlgn="base"/>
            <a:r>
              <a:rPr lang="en-US" sz="2400" dirty="0" smtClean="0">
                <a:latin typeface="Gill Sans MT" panose="020B0502020104020203" pitchFamily="34" charset="0"/>
              </a:rPr>
              <a:t>During </a:t>
            </a:r>
            <a:r>
              <a:rPr lang="en-US" sz="2400" dirty="0">
                <a:latin typeface="Gill Sans MT" panose="020B0502020104020203" pitchFamily="34" charset="0"/>
              </a:rPr>
              <a:t>this stage, children begin to thinking logically about concrete events</a:t>
            </a:r>
          </a:p>
          <a:p>
            <a:pPr algn="just" fontAlgn="base"/>
            <a:r>
              <a:rPr lang="en-US" sz="2400" dirty="0">
                <a:latin typeface="Gill Sans MT" panose="020B0502020104020203" pitchFamily="34" charset="0"/>
              </a:rPr>
              <a:t>They begin to understand the concept of </a:t>
            </a:r>
            <a:r>
              <a:rPr lang="en-US" b="1" dirty="0" smtClean="0"/>
              <a:t>Conservation </a:t>
            </a:r>
            <a:r>
              <a:rPr lang="en-US" i="1" dirty="0" smtClean="0">
                <a:solidFill>
                  <a:srgbClr val="FFFF00"/>
                </a:solidFill>
              </a:rPr>
              <a:t>which</a:t>
            </a:r>
            <a:r>
              <a:rPr lang="en-US" i="1" dirty="0">
                <a:solidFill>
                  <a:srgbClr val="FFFF00"/>
                </a:solidFill>
              </a:rPr>
              <a:t> is the understanding that something stays the same in quantity even though its appearance </a:t>
            </a:r>
            <a:r>
              <a:rPr lang="en-US" i="1" dirty="0" smtClean="0">
                <a:solidFill>
                  <a:srgbClr val="FFFF00"/>
                </a:solidFill>
              </a:rPr>
              <a:t>changes</a:t>
            </a:r>
          </a:p>
          <a:p>
            <a:pPr algn="just" fontAlgn="base"/>
            <a:r>
              <a:rPr lang="en-US" sz="2400" dirty="0" smtClean="0">
                <a:latin typeface="Gill Sans MT" panose="020B0502020104020203" pitchFamily="34" charset="0"/>
              </a:rPr>
              <a:t>; </a:t>
            </a:r>
            <a:r>
              <a:rPr lang="en-US" sz="2400" dirty="0">
                <a:latin typeface="Gill Sans MT" panose="020B0502020104020203" pitchFamily="34" charset="0"/>
              </a:rPr>
              <a:t>for </a:t>
            </a:r>
            <a:r>
              <a:rPr lang="en-US" sz="2400" dirty="0" smtClean="0">
                <a:latin typeface="Gill Sans MT" panose="020B0502020104020203" pitchFamily="34" charset="0"/>
              </a:rPr>
              <a:t>example: </a:t>
            </a:r>
            <a:r>
              <a:rPr lang="en-US" sz="2400" dirty="0">
                <a:latin typeface="Gill Sans MT" panose="020B0502020104020203" pitchFamily="34" charset="0"/>
              </a:rPr>
              <a:t>that the amount of liquid in a short, wide cup is equal to that in a tall, skinny </a:t>
            </a:r>
            <a:r>
              <a:rPr lang="en-US" sz="2400" dirty="0" smtClean="0">
                <a:latin typeface="Gill Sans MT" panose="020B0502020104020203" pitchFamily="34" charset="0"/>
              </a:rPr>
              <a:t>glass,.</a:t>
            </a:r>
          </a:p>
          <a:p>
            <a:pPr algn="just" fontAlgn="base"/>
            <a:r>
              <a:rPr lang="en-US" sz="2400" dirty="0" smtClean="0">
                <a:latin typeface="Gill Sans MT" panose="020B0502020104020203" pitchFamily="34" charset="0"/>
              </a:rPr>
              <a:t>Their </a:t>
            </a:r>
            <a:r>
              <a:rPr lang="en-US" sz="2400" dirty="0">
                <a:latin typeface="Gill Sans MT" panose="020B0502020104020203" pitchFamily="34" charset="0"/>
              </a:rPr>
              <a:t>thinking becomes more logical and organized, but still very concrete</a:t>
            </a:r>
          </a:p>
          <a:p>
            <a:pPr algn="just" fontAlgn="base"/>
            <a:r>
              <a:rPr lang="en-US" sz="2400" dirty="0">
                <a:latin typeface="Gill Sans MT" panose="020B0502020104020203" pitchFamily="34" charset="0"/>
              </a:rPr>
              <a:t>Children begin using inductive logic, or reasoning from specific information to a general </a:t>
            </a:r>
            <a:r>
              <a:rPr lang="en-US" sz="2400" dirty="0" smtClean="0">
                <a:latin typeface="Gill Sans MT" panose="020B0502020104020203" pitchFamily="34" charset="0"/>
              </a:rPr>
              <a:t>principle.</a:t>
            </a:r>
            <a:endParaRPr lang="en-US" sz="2400"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7489077" y="1647186"/>
            <a:ext cx="4475396" cy="242253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501955" y="4406855"/>
            <a:ext cx="4462518" cy="2187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470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entury" panose="02040604050505020304" pitchFamily="18" charset="0"/>
              </a:rPr>
              <a:t>4</a:t>
            </a:r>
            <a:r>
              <a:rPr lang="en-US" dirty="0" smtClean="0">
                <a:latin typeface="Century" panose="02040604050505020304" pitchFamily="18" charset="0"/>
              </a:rPr>
              <a:t>.The </a:t>
            </a:r>
            <a:r>
              <a:rPr lang="en-US" b="1" dirty="0" smtClean="0">
                <a:latin typeface="Century" panose="02040604050505020304" pitchFamily="18" charset="0"/>
              </a:rPr>
              <a:t>Formal</a:t>
            </a:r>
            <a:r>
              <a:rPr lang="en-US" dirty="0" smtClean="0">
                <a:latin typeface="Century" panose="02040604050505020304" pitchFamily="18" charset="0"/>
              </a:rPr>
              <a:t> operational stage</a:t>
            </a:r>
            <a:r>
              <a:rPr lang="en-US" dirty="0">
                <a:latin typeface="Century "/>
              </a:rPr>
              <a:t/>
            </a:r>
            <a:br>
              <a:rPr lang="en-US" dirty="0">
                <a:latin typeface="Century "/>
              </a:rPr>
            </a:br>
            <a:endParaRPr lang="en-US" dirty="0">
              <a:latin typeface="Century "/>
            </a:endParaRPr>
          </a:p>
        </p:txBody>
      </p:sp>
      <p:sp>
        <p:nvSpPr>
          <p:cNvPr id="3" name="Content Placeholder 2"/>
          <p:cNvSpPr>
            <a:spLocks noGrp="1"/>
          </p:cNvSpPr>
          <p:nvPr>
            <p:ph idx="1"/>
          </p:nvPr>
        </p:nvSpPr>
        <p:spPr>
          <a:xfrm>
            <a:off x="646111" y="1421854"/>
            <a:ext cx="6495223" cy="5085109"/>
          </a:xfrm>
        </p:spPr>
        <p:txBody>
          <a:bodyPr>
            <a:normAutofit lnSpcReduction="10000"/>
          </a:bodyPr>
          <a:lstStyle/>
          <a:p>
            <a:pPr algn="just" fontAlgn="base"/>
            <a:r>
              <a:rPr lang="en-US" sz="2400" b="1" dirty="0" smtClean="0">
                <a:latin typeface="Gill Sans MT" panose="020B0502020104020203" pitchFamily="34" charset="0"/>
              </a:rPr>
              <a:t>Ages</a:t>
            </a:r>
            <a:r>
              <a:rPr lang="en-US" sz="2400" b="1" dirty="0">
                <a:latin typeface="Gill Sans MT" panose="020B0502020104020203" pitchFamily="34" charset="0"/>
              </a:rPr>
              <a:t>: 12 and Up</a:t>
            </a:r>
            <a:endParaRPr lang="en-US" sz="2400" dirty="0">
              <a:latin typeface="Gill Sans MT" panose="020B0502020104020203" pitchFamily="34" charset="0"/>
            </a:endParaRPr>
          </a:p>
          <a:p>
            <a:pPr algn="just" fontAlgn="base"/>
            <a:r>
              <a:rPr lang="en-US" sz="2400" dirty="0">
                <a:latin typeface="Gill Sans MT" panose="020B0502020104020203" pitchFamily="34" charset="0"/>
              </a:rPr>
              <a:t>Major Characteristics and Developmental Changes:</a:t>
            </a:r>
          </a:p>
          <a:p>
            <a:pPr algn="just" fontAlgn="base"/>
            <a:r>
              <a:rPr lang="en-US" sz="2400" dirty="0">
                <a:latin typeface="Gill Sans MT" panose="020B0502020104020203" pitchFamily="34" charset="0"/>
              </a:rPr>
              <a:t>At this stage, the adolescent or young adult begins to think abstractly and reason about hypothetical problems</a:t>
            </a:r>
          </a:p>
          <a:p>
            <a:pPr algn="just" fontAlgn="base"/>
            <a:r>
              <a:rPr lang="en-US" sz="2400" dirty="0">
                <a:latin typeface="Gill Sans MT" panose="020B0502020104020203" pitchFamily="34" charset="0"/>
              </a:rPr>
              <a:t>Abstract thought emerges</a:t>
            </a:r>
          </a:p>
          <a:p>
            <a:pPr algn="just" fontAlgn="base"/>
            <a:r>
              <a:rPr lang="en-US" sz="2400" dirty="0">
                <a:latin typeface="Gill Sans MT" panose="020B0502020104020203" pitchFamily="34" charset="0"/>
              </a:rPr>
              <a:t>Teens begin to think more about moral, philosophical, ethical, social, and political issues that require theoretical and abstract reasoning</a:t>
            </a:r>
          </a:p>
          <a:p>
            <a:pPr algn="just" fontAlgn="base"/>
            <a:r>
              <a:rPr lang="en-US" sz="2400" dirty="0">
                <a:latin typeface="Gill Sans MT" panose="020B0502020104020203" pitchFamily="34" charset="0"/>
              </a:rPr>
              <a:t>Begin to use deductive logic, or reasoning from a general principle to specific information</a:t>
            </a:r>
          </a:p>
          <a:p>
            <a:pPr algn="just"/>
            <a:endParaRPr lang="en-US" dirty="0"/>
          </a:p>
        </p:txBody>
      </p:sp>
      <p:pic>
        <p:nvPicPr>
          <p:cNvPr id="1026" name="Picture 2" descr="Formal Operational Stage of Cognitive Development Explaine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801"/>
          <a:stretch/>
        </p:blipFill>
        <p:spPr bwMode="auto">
          <a:xfrm>
            <a:off x="7675808" y="1534499"/>
            <a:ext cx="3829776" cy="2509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216721" y="4043966"/>
            <a:ext cx="2962141" cy="2462997"/>
          </a:xfrm>
          <a:prstGeom prst="rect">
            <a:avLst/>
          </a:prstGeom>
        </p:spPr>
      </p:pic>
    </p:spTree>
    <p:extLst>
      <p:ext uri="{BB962C8B-B14F-4D97-AF65-F5344CB8AC3E}">
        <p14:creationId xmlns:p14="http://schemas.microsoft.com/office/powerpoint/2010/main" val="2433594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47140" cy="1400530"/>
          </a:xfrm>
        </p:spPr>
        <p:txBody>
          <a:bodyPr/>
          <a:lstStyle/>
          <a:p>
            <a:pPr algn="ctr"/>
            <a:r>
              <a:rPr lang="en-US" sz="4400" b="1" dirty="0" smtClean="0">
                <a:latin typeface="Gill Sans MT" panose="020B0502020104020203" pitchFamily="34" charset="0"/>
              </a:rPr>
              <a:t>Lev Vygotsky's </a:t>
            </a:r>
            <a:r>
              <a:rPr lang="en-US" sz="4400" b="1" dirty="0">
                <a:latin typeface="Gill Sans MT" panose="020B0502020104020203" pitchFamily="34" charset="0"/>
              </a:rPr>
              <a:t>S</a:t>
            </a:r>
            <a:r>
              <a:rPr lang="en-US" sz="4400" b="1" dirty="0" smtClean="0">
                <a:latin typeface="Gill Sans MT" panose="020B0502020104020203" pitchFamily="34" charset="0"/>
              </a:rPr>
              <a:t>ocial </a:t>
            </a:r>
            <a:r>
              <a:rPr lang="en-US" sz="4400" b="1" dirty="0">
                <a:latin typeface="Gill Sans MT" panose="020B0502020104020203" pitchFamily="34" charset="0"/>
              </a:rPr>
              <a:t>C</a:t>
            </a:r>
            <a:r>
              <a:rPr lang="en-US" sz="4400" b="1" dirty="0" smtClean="0">
                <a:latin typeface="Gill Sans MT" panose="020B0502020104020203" pitchFamily="34" charset="0"/>
              </a:rPr>
              <a:t>ultural </a:t>
            </a:r>
            <a:r>
              <a:rPr lang="en-US" sz="4400" b="1" dirty="0">
                <a:latin typeface="Gill Sans MT" panose="020B0502020104020203" pitchFamily="34" charset="0"/>
              </a:rPr>
              <a:t>C</a:t>
            </a:r>
            <a:r>
              <a:rPr lang="en-US" sz="4400" b="1" dirty="0" smtClean="0">
                <a:latin typeface="Gill Sans MT" panose="020B0502020104020203" pitchFamily="34" charset="0"/>
              </a:rPr>
              <a:t>ognitive </a:t>
            </a:r>
            <a:r>
              <a:rPr lang="en-US" sz="4400" b="1" dirty="0">
                <a:latin typeface="Gill Sans MT" panose="020B0502020104020203" pitchFamily="34" charset="0"/>
              </a:rPr>
              <a:t>T</a:t>
            </a:r>
            <a:r>
              <a:rPr lang="en-US" sz="4400" b="1" dirty="0" smtClean="0">
                <a:latin typeface="Gill Sans MT" panose="020B0502020104020203" pitchFamily="34" charset="0"/>
              </a:rPr>
              <a:t>heory</a:t>
            </a:r>
            <a:r>
              <a:rPr lang="en-US" sz="4400" b="1" dirty="0">
                <a:latin typeface="Gill Sans MT" panose="020B0502020104020203" pitchFamily="34" charset="0"/>
              </a:rPr>
              <a:t/>
            </a:r>
            <a:br>
              <a:rPr lang="en-US" sz="4400" b="1" dirty="0">
                <a:latin typeface="Gill Sans MT" panose="020B0502020104020203" pitchFamily="34" charset="0"/>
              </a:rPr>
            </a:br>
            <a:endParaRPr lang="en-US" b="1" dirty="0"/>
          </a:p>
        </p:txBody>
      </p:sp>
      <p:sp>
        <p:nvSpPr>
          <p:cNvPr id="3" name="Content Placeholder 2"/>
          <p:cNvSpPr>
            <a:spLocks noGrp="1"/>
          </p:cNvSpPr>
          <p:nvPr>
            <p:ph idx="1"/>
          </p:nvPr>
        </p:nvSpPr>
        <p:spPr>
          <a:xfrm>
            <a:off x="1103312" y="2052918"/>
            <a:ext cx="9921003" cy="4195481"/>
          </a:xfrm>
        </p:spPr>
        <p:txBody>
          <a:bodyPr>
            <a:normAutofit/>
          </a:bodyPr>
          <a:lstStyle/>
          <a:p>
            <a:pPr algn="just"/>
            <a:r>
              <a:rPr lang="en-US" sz="2400" dirty="0">
                <a:latin typeface="Gill Sans MT" panose="020B0502020104020203" pitchFamily="34" charset="0"/>
              </a:rPr>
              <a:t>Vygotsky's theory revolves around the </a:t>
            </a:r>
            <a:r>
              <a:rPr lang="en-US" sz="2400" b="1" dirty="0">
                <a:latin typeface="Gill Sans MT" panose="020B0502020104020203" pitchFamily="34" charset="0"/>
              </a:rPr>
              <a:t>idea that social interaction is central to learning</a:t>
            </a:r>
            <a:r>
              <a:rPr lang="en-US" sz="2400" dirty="0">
                <a:latin typeface="Gill Sans MT" panose="020B0502020104020203" pitchFamily="34" charset="0"/>
              </a:rPr>
              <a:t>. </a:t>
            </a:r>
            <a:endParaRPr lang="en-US" sz="2400" dirty="0" smtClean="0">
              <a:latin typeface="Gill Sans MT" panose="020B0502020104020203" pitchFamily="34" charset="0"/>
            </a:endParaRPr>
          </a:p>
          <a:p>
            <a:pPr algn="just"/>
            <a:r>
              <a:rPr lang="en-US" sz="2400" dirty="0">
                <a:latin typeface="Gill Sans MT" panose="020B0502020104020203" pitchFamily="34" charset="0"/>
              </a:rPr>
              <a:t>Vygotsky's sociocultural theory asserts that </a:t>
            </a:r>
            <a:r>
              <a:rPr lang="en-US" sz="2400" b="1" dirty="0">
                <a:latin typeface="Gill Sans MT" panose="020B0502020104020203" pitchFamily="34" charset="0"/>
              </a:rPr>
              <a:t>learning is an essentially social process in</a:t>
            </a:r>
            <a:r>
              <a:rPr lang="en-US" sz="2400" dirty="0">
                <a:latin typeface="Gill Sans MT" panose="020B0502020104020203" pitchFamily="34" charset="0"/>
              </a:rPr>
              <a:t> which the support of parents, caregivers, peers and the wider society and culture plays a crucial role in the development of higher psychological functions.</a:t>
            </a:r>
          </a:p>
        </p:txBody>
      </p:sp>
      <p:pic>
        <p:nvPicPr>
          <p:cNvPr id="4" name="Picture 3"/>
          <p:cNvPicPr>
            <a:picLocks noChangeAspect="1"/>
          </p:cNvPicPr>
          <p:nvPr/>
        </p:nvPicPr>
        <p:blipFill>
          <a:blip r:embed="rId2"/>
          <a:stretch>
            <a:fillRect/>
          </a:stretch>
        </p:blipFill>
        <p:spPr>
          <a:xfrm>
            <a:off x="4607172" y="4228717"/>
            <a:ext cx="6417143" cy="2498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008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Vygotsky’s concept of Zone of Proximal Development</a:t>
            </a:r>
            <a:endParaRPr lang="en-US" dirty="0"/>
          </a:p>
        </p:txBody>
      </p:sp>
      <p:sp>
        <p:nvSpPr>
          <p:cNvPr id="3" name="Content Placeholder 2"/>
          <p:cNvSpPr>
            <a:spLocks noGrp="1"/>
          </p:cNvSpPr>
          <p:nvPr>
            <p:ph idx="1"/>
          </p:nvPr>
        </p:nvSpPr>
        <p:spPr>
          <a:xfrm>
            <a:off x="1103312" y="2052918"/>
            <a:ext cx="9714942" cy="4195481"/>
          </a:xfrm>
        </p:spPr>
        <p:txBody>
          <a:bodyPr/>
          <a:lstStyle/>
          <a:p>
            <a:pPr algn="just"/>
            <a:r>
              <a:rPr lang="en-US" sz="2400" dirty="0">
                <a:latin typeface="Gill Sans MT" panose="020B0502020104020203" pitchFamily="34" charset="0"/>
              </a:rPr>
              <a:t>Vygotsky’s concept of Zone of Proximal Development underscores Vygotsky’s conviction that social influences, particularly getting instructions from </a:t>
            </a:r>
            <a:r>
              <a:rPr lang="en-US" sz="2400" dirty="0" smtClean="0">
                <a:latin typeface="Gill Sans MT" panose="020B0502020104020203" pitchFamily="34" charset="0"/>
              </a:rPr>
              <a:t>someone</a:t>
            </a:r>
            <a:r>
              <a:rPr lang="en-US" sz="2400" dirty="0">
                <a:latin typeface="Gill Sans MT" panose="020B0502020104020203" pitchFamily="34" charset="0"/>
              </a:rPr>
              <a:t> </a:t>
            </a:r>
            <a:r>
              <a:rPr lang="en-US" sz="2400" dirty="0" smtClean="0">
                <a:latin typeface="Gill Sans MT" panose="020B0502020104020203" pitchFamily="34" charset="0"/>
              </a:rPr>
              <a:t>are </a:t>
            </a:r>
            <a:r>
              <a:rPr lang="en-US" sz="2400" dirty="0">
                <a:latin typeface="Gill Sans MT" panose="020B0502020104020203" pitchFamily="34" charset="0"/>
              </a:rPr>
              <a:t>of immense importance on the cognitive development in early childhood.</a:t>
            </a:r>
          </a:p>
          <a:p>
            <a:endParaRPr lang="en-US" dirty="0"/>
          </a:p>
        </p:txBody>
      </p:sp>
      <p:pic>
        <p:nvPicPr>
          <p:cNvPr id="4" name="Picture 3"/>
          <p:cNvPicPr>
            <a:picLocks noChangeAspect="1"/>
          </p:cNvPicPr>
          <p:nvPr/>
        </p:nvPicPr>
        <p:blipFill rotWithShape="1">
          <a:blip r:embed="rId2"/>
          <a:srcRect l="425" t="4809" r="-425" b="10286"/>
          <a:stretch/>
        </p:blipFill>
        <p:spPr>
          <a:xfrm>
            <a:off x="5732041" y="3758464"/>
            <a:ext cx="6065950" cy="2728819"/>
          </a:xfrm>
          <a:prstGeom prst="rect">
            <a:avLst/>
          </a:prstGeom>
        </p:spPr>
      </p:pic>
      <p:pic>
        <p:nvPicPr>
          <p:cNvPr id="5" name="Picture 4"/>
          <p:cNvPicPr>
            <a:picLocks noChangeAspect="1"/>
          </p:cNvPicPr>
          <p:nvPr/>
        </p:nvPicPr>
        <p:blipFill>
          <a:blip r:embed="rId3"/>
          <a:stretch>
            <a:fillRect/>
          </a:stretch>
        </p:blipFill>
        <p:spPr>
          <a:xfrm>
            <a:off x="1193686" y="3758464"/>
            <a:ext cx="4154786" cy="2689605"/>
          </a:xfrm>
          <a:prstGeom prst="rect">
            <a:avLst/>
          </a:prstGeom>
        </p:spPr>
      </p:pic>
    </p:spTree>
    <p:extLst>
      <p:ext uri="{BB962C8B-B14F-4D97-AF65-F5344CB8AC3E}">
        <p14:creationId xmlns:p14="http://schemas.microsoft.com/office/powerpoint/2010/main" val="231175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cap="none" dirty="0" smtClean="0">
                <a:solidFill>
                  <a:schemeClr val="tx1"/>
                </a:solidFill>
                <a:latin typeface="Century" panose="02040604050505020304" pitchFamily="18" charset="0"/>
              </a:rPr>
              <a:t>Cognition</a:t>
            </a:r>
            <a:endParaRPr lang="en-US" sz="4000" cap="none" dirty="0">
              <a:solidFill>
                <a:schemeClr val="tx1"/>
              </a:solidFill>
              <a:latin typeface="Century" panose="02040604050505020304" pitchFamily="18" charset="0"/>
            </a:endParaRPr>
          </a:p>
        </p:txBody>
      </p:sp>
      <p:sp>
        <p:nvSpPr>
          <p:cNvPr id="3" name="Content Placeholder 2"/>
          <p:cNvSpPr>
            <a:spLocks noGrp="1"/>
          </p:cNvSpPr>
          <p:nvPr>
            <p:ph idx="1"/>
          </p:nvPr>
        </p:nvSpPr>
        <p:spPr>
          <a:xfrm>
            <a:off x="1024128" y="2084832"/>
            <a:ext cx="10000187" cy="4023360"/>
          </a:xfrm>
        </p:spPr>
        <p:txBody>
          <a:bodyPr>
            <a:normAutofit/>
          </a:bodyPr>
          <a:lstStyle/>
          <a:p>
            <a:pPr algn="just"/>
            <a:r>
              <a:rPr lang="en-US" sz="2400" dirty="0" smtClean="0">
                <a:latin typeface="Gill Sans MT" panose="020B0502020104020203" pitchFamily="34" charset="0"/>
              </a:rPr>
              <a:t>The word ‘cognition’ is derived from the Latin word cognoscere, meaning “to know” or “to come to know”. </a:t>
            </a:r>
          </a:p>
          <a:p>
            <a:pPr marL="0" indent="0" algn="just">
              <a:buNone/>
            </a:pP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In other words, it might include the processes that help us to perceive, attend, remember, think, categorize, reason, decide, and so on.</a:t>
            </a:r>
          </a:p>
          <a:p>
            <a:pPr algn="just"/>
            <a:endParaRPr lang="en-US" sz="2400" dirty="0">
              <a:latin typeface="Gill Sans MT" panose="020B0502020104020203" pitchFamily="34" charset="0"/>
            </a:endParaRPr>
          </a:p>
        </p:txBody>
      </p:sp>
      <p:pic>
        <p:nvPicPr>
          <p:cNvPr id="6" name="Picture 5"/>
          <p:cNvPicPr>
            <a:picLocks noChangeAspect="1"/>
          </p:cNvPicPr>
          <p:nvPr/>
        </p:nvPicPr>
        <p:blipFill>
          <a:blip r:embed="rId2"/>
          <a:stretch>
            <a:fillRect/>
          </a:stretch>
        </p:blipFill>
        <p:spPr>
          <a:xfrm>
            <a:off x="8126569" y="4226312"/>
            <a:ext cx="3783034" cy="2631688"/>
          </a:xfrm>
          <a:prstGeom prst="rect">
            <a:avLst/>
          </a:prstGeom>
          <a:ln>
            <a:noFill/>
          </a:ln>
          <a:effectLst>
            <a:softEdge rad="112500"/>
          </a:effectLst>
        </p:spPr>
      </p:pic>
    </p:spTree>
    <p:extLst>
      <p:ext uri="{BB962C8B-B14F-4D97-AF65-F5344CB8AC3E}">
        <p14:creationId xmlns:p14="http://schemas.microsoft.com/office/powerpoint/2010/main" val="3408320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Vygotsky’s concept of Zone of Proximal Development</a:t>
            </a:r>
            <a:endParaRPr lang="en-US" dirty="0"/>
          </a:p>
        </p:txBody>
      </p:sp>
      <p:sp>
        <p:nvSpPr>
          <p:cNvPr id="3" name="Content Placeholder 2"/>
          <p:cNvSpPr>
            <a:spLocks noGrp="1"/>
          </p:cNvSpPr>
          <p:nvPr>
            <p:ph idx="1"/>
          </p:nvPr>
        </p:nvSpPr>
        <p:spPr>
          <a:xfrm>
            <a:off x="523449" y="2309396"/>
            <a:ext cx="8946541" cy="4195481"/>
          </a:xfrm>
        </p:spPr>
        <p:txBody>
          <a:bodyPr/>
          <a:lstStyle/>
          <a:p>
            <a:r>
              <a:rPr lang="en-US" dirty="0"/>
              <a:t>The Zone of Proximal Development is defined as </a:t>
            </a:r>
            <a:r>
              <a:rPr lang="en-US" b="1" dirty="0"/>
              <a:t>the space between what a learner can do without assistance and what a learner can do with adult guidance or in collaboration with more capable peers</a:t>
            </a:r>
            <a:endParaRPr lang="en-US" dirty="0"/>
          </a:p>
        </p:txBody>
      </p:sp>
    </p:spTree>
    <p:extLst>
      <p:ext uri="{BB962C8B-B14F-4D97-AF65-F5344CB8AC3E}">
        <p14:creationId xmlns:p14="http://schemas.microsoft.com/office/powerpoint/2010/main" val="1274101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9825" y="958214"/>
            <a:ext cx="9869488" cy="4195481"/>
          </a:xfrm>
        </p:spPr>
        <p:txBody>
          <a:bodyPr>
            <a:normAutofit/>
          </a:bodyPr>
          <a:lstStyle/>
          <a:p>
            <a:pPr algn="just"/>
            <a:r>
              <a:rPr lang="en-US" sz="2400" dirty="0">
                <a:latin typeface="Gill Sans MT" panose="020B0502020104020203" pitchFamily="34" charset="0"/>
              </a:rPr>
              <a:t>For example, a five-year-old child knows how to ride a tricycle, but can’t ride a bicycle (with two wheels) unless his grandfather holds onto the back of her bike. According to Vygotsky’s theory, this child is in the zone of proximal development for riding bicycle</a:t>
            </a:r>
            <a:r>
              <a:rPr lang="en-US" sz="2400" dirty="0" smtClean="0">
                <a:latin typeface="Gill Sans MT" panose="020B0502020104020203" pitchFamily="34" charset="0"/>
              </a:rPr>
              <a:t>.</a:t>
            </a:r>
          </a:p>
          <a:p>
            <a:pPr algn="just"/>
            <a:endParaRPr lang="en-US" sz="2400" dirty="0" smtClean="0">
              <a:latin typeface="Gill Sans MT" panose="020B0502020104020203" pitchFamily="34" charset="0"/>
            </a:endParaRPr>
          </a:p>
          <a:p>
            <a:pPr algn="just"/>
            <a:r>
              <a:rPr lang="en-US" sz="2400" dirty="0">
                <a:latin typeface="Gill Sans MT" panose="020B0502020104020203" pitchFamily="34" charset="0"/>
              </a:rPr>
              <a:t>With her grandfather’s help, this little girl learns to balance her bike. After some </a:t>
            </a:r>
            <a:r>
              <a:rPr lang="en-US" sz="2400" dirty="0" smtClean="0">
                <a:latin typeface="Gill Sans MT" panose="020B0502020104020203" pitchFamily="34" charset="0"/>
              </a:rPr>
              <a:t>practicing, </a:t>
            </a:r>
            <a:r>
              <a:rPr lang="en-US" sz="2400" dirty="0">
                <a:latin typeface="Gill Sans MT" panose="020B0502020104020203" pitchFamily="34" charset="0"/>
              </a:rPr>
              <a:t>she can ride the bike on her own.</a:t>
            </a:r>
            <a:br>
              <a:rPr lang="en-US" sz="2400" dirty="0">
                <a:latin typeface="Gill Sans MT" panose="020B0502020104020203" pitchFamily="34" charset="0"/>
              </a:rPr>
            </a:br>
            <a:endParaRPr lang="en-US" sz="2400"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53037" y="3929130"/>
            <a:ext cx="5093687" cy="2471670"/>
          </a:xfrm>
          <a:prstGeom prst="rect">
            <a:avLst/>
          </a:prstGeom>
          <a:ln>
            <a:noFill/>
          </a:ln>
          <a:effectLst>
            <a:outerShdw blurRad="292100" dist="139700" dir="2700000" algn="tl" rotWithShape="0">
              <a:srgbClr val="333333">
                <a:alpha val="65000"/>
              </a:srgbClr>
            </a:outerShdw>
          </a:effectLst>
        </p:spPr>
      </p:pic>
      <p:pic>
        <p:nvPicPr>
          <p:cNvPr id="5" name="Content Placeholder 3"/>
          <p:cNvPicPr>
            <a:picLocks noChangeAspect="1"/>
          </p:cNvPicPr>
          <p:nvPr/>
        </p:nvPicPr>
        <p:blipFill>
          <a:blip r:embed="rId3"/>
          <a:stretch>
            <a:fillRect/>
          </a:stretch>
        </p:blipFill>
        <p:spPr>
          <a:xfrm>
            <a:off x="6434167" y="3929131"/>
            <a:ext cx="4622101" cy="2471670"/>
          </a:xfrm>
          <a:prstGeom prst="rect">
            <a:avLst/>
          </a:prstGeom>
        </p:spPr>
      </p:pic>
    </p:spTree>
    <p:extLst>
      <p:ext uri="{BB962C8B-B14F-4D97-AF65-F5344CB8AC3E}">
        <p14:creationId xmlns:p14="http://schemas.microsoft.com/office/powerpoint/2010/main" val="584621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entury" panose="02040604050505020304" pitchFamily="18" charset="0"/>
              </a:rPr>
              <a:t>Information Processing Theory</a:t>
            </a:r>
            <a:endParaRPr lang="en-US" b="1" dirty="0">
              <a:latin typeface="Century" panose="02040604050505020304" pitchFamily="18" charset="0"/>
            </a:endParaRPr>
          </a:p>
        </p:txBody>
      </p:sp>
      <p:sp>
        <p:nvSpPr>
          <p:cNvPr id="3" name="Content Placeholder 2"/>
          <p:cNvSpPr>
            <a:spLocks noGrp="1"/>
          </p:cNvSpPr>
          <p:nvPr>
            <p:ph idx="1"/>
          </p:nvPr>
        </p:nvSpPr>
        <p:spPr>
          <a:xfrm>
            <a:off x="755582" y="1627915"/>
            <a:ext cx="10333127" cy="4195481"/>
          </a:xfrm>
        </p:spPr>
        <p:txBody>
          <a:bodyPr/>
          <a:lstStyle/>
          <a:p>
            <a:pPr algn="just"/>
            <a:r>
              <a:rPr lang="en-US" sz="2400" dirty="0" smtClean="0">
                <a:latin typeface="Gill Sans MT" panose="020B0502020104020203" pitchFamily="34" charset="0"/>
              </a:rPr>
              <a:t>It is </a:t>
            </a:r>
            <a:r>
              <a:rPr lang="en-US" sz="2400" dirty="0">
                <a:latin typeface="Gill Sans MT" panose="020B0502020104020203" pitchFamily="34" charset="0"/>
              </a:rPr>
              <a:t>a cognitive theory that focuses on how information is encoded into our memory. The theory describes how our brains filter information, from what we’re paying attention to in the present moment, to what gets stored in our short-term or working memory and ultimately into our long-term memory.</a:t>
            </a:r>
          </a:p>
          <a:p>
            <a:endParaRPr lang="en-US" dirty="0"/>
          </a:p>
        </p:txBody>
      </p:sp>
      <p:pic>
        <p:nvPicPr>
          <p:cNvPr id="4" name="Picture 3"/>
          <p:cNvPicPr>
            <a:picLocks noChangeAspect="1"/>
          </p:cNvPicPr>
          <p:nvPr/>
        </p:nvPicPr>
        <p:blipFill rotWithShape="1">
          <a:blip r:embed="rId2"/>
          <a:srcRect t="24217" b="4086"/>
          <a:stretch/>
        </p:blipFill>
        <p:spPr>
          <a:xfrm>
            <a:off x="2339192" y="3633722"/>
            <a:ext cx="8543925" cy="3050414"/>
          </a:xfrm>
          <a:prstGeom prst="rect">
            <a:avLst/>
          </a:prstGeom>
        </p:spPr>
      </p:pic>
    </p:spTree>
    <p:extLst>
      <p:ext uri="{BB962C8B-B14F-4D97-AF65-F5344CB8AC3E}">
        <p14:creationId xmlns:p14="http://schemas.microsoft.com/office/powerpoint/2010/main" val="1293719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41568"/>
            <a:ext cx="9404723" cy="1400530"/>
          </a:xfrm>
        </p:spPr>
        <p:txBody>
          <a:bodyPr/>
          <a:lstStyle/>
          <a:p>
            <a:r>
              <a:rPr lang="en-US" dirty="0">
                <a:latin typeface="Century" panose="02040604050505020304" pitchFamily="18" charset="0"/>
              </a:rPr>
              <a:t>Research </a:t>
            </a:r>
            <a:r>
              <a:rPr lang="en-US" dirty="0" smtClean="0">
                <a:latin typeface="Century" panose="02040604050505020304" pitchFamily="18" charset="0"/>
              </a:rPr>
              <a:t>Methods </a:t>
            </a:r>
            <a:r>
              <a:rPr lang="en-US" dirty="0">
                <a:latin typeface="Century" panose="02040604050505020304" pitchFamily="18" charset="0"/>
              </a:rPr>
              <a:t>in Cognitive Psychology</a:t>
            </a:r>
            <a:endParaRPr lang="en-US" dirty="0"/>
          </a:p>
        </p:txBody>
      </p:sp>
      <p:sp>
        <p:nvSpPr>
          <p:cNvPr id="3" name="Content Placeholder 2"/>
          <p:cNvSpPr>
            <a:spLocks noGrp="1"/>
          </p:cNvSpPr>
          <p:nvPr>
            <p:ph idx="1"/>
          </p:nvPr>
        </p:nvSpPr>
        <p:spPr>
          <a:xfrm>
            <a:off x="1103312" y="2052918"/>
            <a:ext cx="9750410" cy="4195481"/>
          </a:xfrm>
        </p:spPr>
        <p:txBody>
          <a:bodyPr>
            <a:normAutofit/>
          </a:bodyPr>
          <a:lstStyle/>
          <a:p>
            <a:pPr algn="just"/>
            <a:r>
              <a:rPr lang="en-US" sz="2400" dirty="0">
                <a:latin typeface="Gill Sans MT" panose="020B0502020104020203" pitchFamily="34" charset="0"/>
              </a:rPr>
              <a:t>Individual experiments and psychobiological studies often focus on precise specification of discrete aspects of cognition across individuals. To obtain richly textured information about how particular individuals think in a broad range of contexts, researchers may use other methods. These methods include:</a:t>
            </a:r>
          </a:p>
          <a:p>
            <a:pPr algn="just"/>
            <a:r>
              <a:rPr lang="en-US" sz="2400" dirty="0" smtClean="0">
                <a:solidFill>
                  <a:srgbClr val="FFC000"/>
                </a:solidFill>
                <a:latin typeface="Gill Sans MT" panose="020B0502020104020203" pitchFamily="34" charset="0"/>
              </a:rPr>
              <a:t>self-reports</a:t>
            </a:r>
            <a:r>
              <a:rPr lang="en-US" sz="2400" dirty="0" smtClean="0">
                <a:latin typeface="Gill Sans MT" panose="020B0502020104020203" pitchFamily="34" charset="0"/>
              </a:rPr>
              <a:t> </a:t>
            </a:r>
            <a:r>
              <a:rPr lang="en-US" sz="2400" dirty="0">
                <a:latin typeface="Gill Sans MT" panose="020B0502020104020203" pitchFamily="34" charset="0"/>
              </a:rPr>
              <a:t>(an individual’s own account of cognitive processes</a:t>
            </a:r>
            <a:r>
              <a:rPr lang="en-US" sz="2400" dirty="0" smtClean="0">
                <a:latin typeface="Gill Sans MT" panose="020B0502020104020203" pitchFamily="34" charset="0"/>
              </a:rPr>
              <a:t>);</a:t>
            </a:r>
          </a:p>
          <a:p>
            <a:pPr algn="just"/>
            <a:r>
              <a:rPr lang="en-US" sz="2400" dirty="0" smtClean="0">
                <a:solidFill>
                  <a:srgbClr val="FFC000"/>
                </a:solidFill>
                <a:latin typeface="Gill Sans MT" panose="020B0502020104020203" pitchFamily="34" charset="0"/>
              </a:rPr>
              <a:t>case </a:t>
            </a:r>
            <a:r>
              <a:rPr lang="en-US" sz="2400" dirty="0">
                <a:solidFill>
                  <a:srgbClr val="FFC000"/>
                </a:solidFill>
                <a:latin typeface="Gill Sans MT" panose="020B0502020104020203" pitchFamily="34" charset="0"/>
              </a:rPr>
              <a:t>studies </a:t>
            </a:r>
            <a:r>
              <a:rPr lang="en-US" sz="2400" dirty="0">
                <a:latin typeface="Gill Sans MT" panose="020B0502020104020203" pitchFamily="34" charset="0"/>
              </a:rPr>
              <a:t>(in-depth studies of individuals); and </a:t>
            </a:r>
          </a:p>
          <a:p>
            <a:pPr algn="just"/>
            <a:r>
              <a:rPr lang="en-US" sz="2400" dirty="0" smtClean="0">
                <a:solidFill>
                  <a:srgbClr val="FFC000"/>
                </a:solidFill>
                <a:latin typeface="Gill Sans MT" panose="020B0502020104020203" pitchFamily="34" charset="0"/>
              </a:rPr>
              <a:t>Naturalistic observation </a:t>
            </a:r>
            <a:r>
              <a:rPr lang="en-US" sz="2400" dirty="0">
                <a:latin typeface="Gill Sans MT" panose="020B0502020104020203" pitchFamily="34" charset="0"/>
              </a:rPr>
              <a:t>(detailed studies of cognitive performance in everyday situations and </a:t>
            </a:r>
            <a:r>
              <a:rPr lang="en-US" sz="2400" dirty="0" smtClean="0">
                <a:latin typeface="Gill Sans MT" panose="020B0502020104020203" pitchFamily="34" charset="0"/>
              </a:rPr>
              <a:t>nonlaboratory </a:t>
            </a:r>
            <a:r>
              <a:rPr lang="en-US" sz="2400" dirty="0">
                <a:latin typeface="Gill Sans MT" panose="020B0502020104020203" pitchFamily="34" charset="0"/>
              </a:rPr>
              <a:t>contexts).</a:t>
            </a:r>
          </a:p>
        </p:txBody>
      </p:sp>
    </p:spTree>
    <p:extLst>
      <p:ext uri="{BB962C8B-B14F-4D97-AF65-F5344CB8AC3E}">
        <p14:creationId xmlns:p14="http://schemas.microsoft.com/office/powerpoint/2010/main" val="64158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
              </a:rPr>
              <a:t>A case study Genie </a:t>
            </a:r>
            <a:r>
              <a:rPr lang="en-US" dirty="0">
                <a:latin typeface="Century "/>
              </a:rPr>
              <a:t>(feral child)</a:t>
            </a:r>
            <a:br>
              <a:rPr lang="en-US" dirty="0">
                <a:latin typeface="Century "/>
              </a:rPr>
            </a:br>
            <a:endParaRPr lang="en-US" dirty="0">
              <a:latin typeface="Century "/>
            </a:endParaRPr>
          </a:p>
        </p:txBody>
      </p:sp>
      <p:sp>
        <p:nvSpPr>
          <p:cNvPr id="3" name="Content Placeholder 2"/>
          <p:cNvSpPr>
            <a:spLocks noGrp="1"/>
          </p:cNvSpPr>
          <p:nvPr>
            <p:ph idx="1"/>
          </p:nvPr>
        </p:nvSpPr>
        <p:spPr>
          <a:xfrm>
            <a:off x="556901" y="1774137"/>
            <a:ext cx="8878889" cy="4195481"/>
          </a:xfrm>
        </p:spPr>
        <p:txBody>
          <a:bodyPr/>
          <a:lstStyle/>
          <a:p>
            <a:pPr algn="just"/>
            <a:r>
              <a:rPr lang="en-US" sz="2400" b="1" dirty="0">
                <a:latin typeface="Gill Sans MT" panose="020B0502020104020203" pitchFamily="34" charset="0"/>
              </a:rPr>
              <a:t>Genie</a:t>
            </a:r>
            <a:r>
              <a:rPr lang="en-US" sz="2400" dirty="0">
                <a:latin typeface="Gill Sans MT" panose="020B0502020104020203" pitchFamily="34" charset="0"/>
              </a:rPr>
              <a:t> (born 1957) is the pseudonym of an American </a:t>
            </a:r>
            <a:r>
              <a:rPr lang="en-US" sz="2400" dirty="0">
                <a:latin typeface="Gill Sans MT" panose="020B0502020104020203" pitchFamily="34" charset="0"/>
                <a:hlinkClick r:id="rId2" tooltip="Feral child"/>
              </a:rPr>
              <a:t>feral child</a:t>
            </a:r>
            <a:r>
              <a:rPr lang="en-US" sz="2400" dirty="0">
                <a:latin typeface="Gill Sans MT" panose="020B0502020104020203" pitchFamily="34" charset="0"/>
              </a:rPr>
              <a:t> who was a victim of severe </a:t>
            </a:r>
            <a:r>
              <a:rPr lang="en-US" sz="2400" dirty="0">
                <a:latin typeface="Gill Sans MT" panose="020B0502020104020203" pitchFamily="34" charset="0"/>
                <a:hlinkClick r:id="rId3" tooltip="Child abuse"/>
              </a:rPr>
              <a:t>abuse</a:t>
            </a:r>
            <a:r>
              <a:rPr lang="en-US" sz="2400" dirty="0">
                <a:latin typeface="Gill Sans MT" panose="020B0502020104020203" pitchFamily="34" charset="0"/>
              </a:rPr>
              <a:t>, </a:t>
            </a:r>
            <a:r>
              <a:rPr lang="en-US" sz="2400" dirty="0">
                <a:latin typeface="Gill Sans MT" panose="020B0502020104020203" pitchFamily="34" charset="0"/>
                <a:hlinkClick r:id="rId4" tooltip="Child neglect"/>
              </a:rPr>
              <a:t>neglect</a:t>
            </a:r>
            <a:r>
              <a:rPr lang="en-US" sz="2400" dirty="0">
                <a:latin typeface="Gill Sans MT" panose="020B0502020104020203" pitchFamily="34" charset="0"/>
              </a:rPr>
              <a:t>, and </a:t>
            </a:r>
            <a:r>
              <a:rPr lang="en-US" sz="2400" dirty="0">
                <a:latin typeface="Gill Sans MT" panose="020B0502020104020203" pitchFamily="34" charset="0"/>
                <a:hlinkClick r:id="rId5"/>
              </a:rPr>
              <a:t>social </a:t>
            </a:r>
            <a:r>
              <a:rPr lang="en-US" sz="2400" dirty="0" smtClean="0">
                <a:latin typeface="Gill Sans MT" panose="020B0502020104020203" pitchFamily="34" charset="0"/>
                <a:hlinkClick r:id="rId5"/>
              </a:rPr>
              <a:t>isolation</a:t>
            </a:r>
            <a:r>
              <a:rPr lang="en-US" sz="2400" dirty="0" smtClean="0">
                <a:latin typeface="Gill Sans MT" panose="020B0502020104020203" pitchFamily="34" charset="0"/>
              </a:rPr>
              <a:t>.</a:t>
            </a:r>
          </a:p>
          <a:p>
            <a:pPr algn="just"/>
            <a:r>
              <a:rPr lang="en-US" sz="2400" dirty="0">
                <a:latin typeface="Gill Sans MT" panose="020B0502020104020203" pitchFamily="34" charset="0"/>
              </a:rPr>
              <a:t>When she was approximately 20 months old, her father began keeping her in a locked room. </a:t>
            </a:r>
            <a:endParaRPr lang="en-US" sz="2400" dirty="0" smtClean="0">
              <a:latin typeface="Gill Sans MT" panose="020B0502020104020203" pitchFamily="34" charset="0"/>
            </a:endParaRPr>
          </a:p>
          <a:p>
            <a:pPr algn="just"/>
            <a:r>
              <a:rPr lang="en-US" sz="2400" dirty="0">
                <a:latin typeface="Gill Sans MT" panose="020B0502020104020203" pitchFamily="34" charset="0"/>
              </a:rPr>
              <a:t>D</a:t>
            </a:r>
            <a:r>
              <a:rPr lang="en-US" sz="2400" dirty="0" smtClean="0">
                <a:latin typeface="Gill Sans MT" panose="020B0502020104020203" pitchFamily="34" charset="0"/>
              </a:rPr>
              <a:t>uring </a:t>
            </a:r>
            <a:r>
              <a:rPr lang="en-US" sz="2400" dirty="0">
                <a:latin typeface="Gill Sans MT" panose="020B0502020104020203" pitchFamily="34" charset="0"/>
              </a:rPr>
              <a:t>this period, he almost always strapped her into a child's toilet or bound her in a crib with her arms and legs immobilized, forbade anyone from interacting with her, provided her with almost no stimulation of any kind, and left her severely malnourished</a:t>
            </a:r>
            <a:r>
              <a:rPr lang="en-US" sz="2400" dirty="0" smtClean="0">
                <a:latin typeface="Gill Sans MT" panose="020B0502020104020203" pitchFamily="34" charset="0"/>
              </a:rPr>
              <a:t>.</a:t>
            </a:r>
          </a:p>
          <a:p>
            <a:pPr algn="just"/>
            <a:endParaRPr lang="en-US" dirty="0"/>
          </a:p>
        </p:txBody>
      </p:sp>
      <p:pic>
        <p:nvPicPr>
          <p:cNvPr id="4" name="Picture 3"/>
          <p:cNvPicPr>
            <a:picLocks noChangeAspect="1"/>
          </p:cNvPicPr>
          <p:nvPr/>
        </p:nvPicPr>
        <p:blipFill>
          <a:blip r:embed="rId6"/>
          <a:stretch>
            <a:fillRect/>
          </a:stretch>
        </p:blipFill>
        <p:spPr>
          <a:xfrm>
            <a:off x="9435790" y="1562264"/>
            <a:ext cx="2667000" cy="3390900"/>
          </a:xfrm>
          <a:prstGeom prst="rect">
            <a:avLst/>
          </a:prstGeom>
          <a:ln>
            <a:noFill/>
          </a:ln>
          <a:effectLst>
            <a:softEdge rad="112500"/>
          </a:effectLst>
        </p:spPr>
      </p:pic>
    </p:spTree>
    <p:extLst>
      <p:ext uri="{BB962C8B-B14F-4D97-AF65-F5344CB8AC3E}">
        <p14:creationId xmlns:p14="http://schemas.microsoft.com/office/powerpoint/2010/main" val="3148972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Century" panose="02040604050505020304" pitchFamily="18" charset="0"/>
              </a:rPr>
              <a:t>What have we learned from Genie Wiley?</a:t>
            </a:r>
          </a:p>
        </p:txBody>
      </p:sp>
      <p:sp>
        <p:nvSpPr>
          <p:cNvPr id="3" name="Content Placeholder 2"/>
          <p:cNvSpPr>
            <a:spLocks noGrp="1"/>
          </p:cNvSpPr>
          <p:nvPr>
            <p:ph idx="1"/>
          </p:nvPr>
        </p:nvSpPr>
        <p:spPr>
          <a:xfrm>
            <a:off x="646112" y="2052918"/>
            <a:ext cx="9403742" cy="4195481"/>
          </a:xfrm>
        </p:spPr>
        <p:txBody>
          <a:bodyPr>
            <a:normAutofit/>
          </a:bodyPr>
          <a:lstStyle/>
          <a:p>
            <a:pPr algn="just"/>
            <a:r>
              <a:rPr lang="en-US" sz="2400" dirty="0">
                <a:latin typeface="Gill Sans MT" panose="020B0502020104020203" pitchFamily="34" charset="0"/>
              </a:rPr>
              <a:t>Genie's story suggests that the acquisition of language has a critical period of development. Her case is complex, however, since it is unclear if her language deficits were due to deprivation or if there was an underlying mental disability that played a role. The severe abuse she experienced may have also affected her mental development and language </a:t>
            </a:r>
            <a:r>
              <a:rPr lang="en-US" sz="2400" dirty="0" smtClean="0">
                <a:latin typeface="Gill Sans MT" panose="020B0502020104020203" pitchFamily="34" charset="0"/>
              </a:rPr>
              <a:t>acquisition.</a:t>
            </a:r>
            <a:endParaRPr lang="en-US" sz="2400" dirty="0">
              <a:latin typeface="Gill Sans MT" panose="020B0502020104020203" pitchFamily="34" charset="0"/>
            </a:endParaRPr>
          </a:p>
        </p:txBody>
      </p:sp>
    </p:spTree>
    <p:extLst>
      <p:ext uri="{BB962C8B-B14F-4D97-AF65-F5344CB8AC3E}">
        <p14:creationId xmlns:p14="http://schemas.microsoft.com/office/powerpoint/2010/main" val="332406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Cognitive Psychology</a:t>
            </a:r>
            <a:endParaRPr lang="en-US" dirty="0"/>
          </a:p>
        </p:txBody>
      </p:sp>
      <p:sp>
        <p:nvSpPr>
          <p:cNvPr id="3" name="Content Placeholder 2"/>
          <p:cNvSpPr>
            <a:spLocks noGrp="1"/>
          </p:cNvSpPr>
          <p:nvPr>
            <p:ph idx="1"/>
          </p:nvPr>
        </p:nvSpPr>
        <p:spPr/>
        <p:txBody>
          <a:bodyPr/>
          <a:lstStyle/>
          <a:p>
            <a:r>
              <a:rPr lang="en-US" b="1" dirty="0" smtClean="0"/>
              <a:t>Decision Making</a:t>
            </a:r>
          </a:p>
          <a:p>
            <a:r>
              <a:rPr lang="en-US" b="1" dirty="0" smtClean="0"/>
              <a:t>Problem Solving</a:t>
            </a:r>
            <a:endParaRPr lang="en-US" b="1" dirty="0"/>
          </a:p>
        </p:txBody>
      </p:sp>
    </p:spTree>
    <p:extLst>
      <p:ext uri="{BB962C8B-B14F-4D97-AF65-F5344CB8AC3E}">
        <p14:creationId xmlns:p14="http://schemas.microsoft.com/office/powerpoint/2010/main" val="2344915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2432633" y="1229933"/>
            <a:ext cx="7326800" cy="3140800"/>
          </a:xfrm>
          <a:prstGeom prst="rect">
            <a:avLst/>
          </a:prstGeom>
        </p:spPr>
        <p:txBody>
          <a:bodyPr spcFirstLastPara="1" vert="horz" wrap="square" lIns="121900" tIns="121900" rIns="121900" bIns="121900" rtlCol="0" anchor="ctr" anchorCtr="0">
            <a:noAutofit/>
          </a:bodyPr>
          <a:lstStyle/>
          <a:p>
            <a:pPr algn="ctr">
              <a:spcBef>
                <a:spcPts val="0"/>
              </a:spcBef>
            </a:pPr>
            <a:r>
              <a:rPr lang="en-US" sz="8800" dirty="0">
                <a:solidFill>
                  <a:srgbClr val="FFC000"/>
                </a:solidFill>
              </a:rPr>
              <a:t>Problem solving</a:t>
            </a:r>
            <a:endParaRPr sz="8800" dirty="0">
              <a:solidFill>
                <a:srgbClr val="FFC000"/>
              </a:solidFill>
            </a:endParaRPr>
          </a:p>
        </p:txBody>
      </p:sp>
    </p:spTree>
    <p:extLst>
      <p:ext uri="{BB962C8B-B14F-4D97-AF65-F5344CB8AC3E}">
        <p14:creationId xmlns:p14="http://schemas.microsoft.com/office/powerpoint/2010/main" val="1262521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6"/>
          <p:cNvSpPr txBox="1">
            <a:spLocks noGrp="1"/>
          </p:cNvSpPr>
          <p:nvPr>
            <p:ph type="title"/>
          </p:nvPr>
        </p:nvSpPr>
        <p:spPr>
          <a:xfrm>
            <a:off x="831200" y="593367"/>
            <a:ext cx="10400800" cy="763600"/>
          </a:xfrm>
          <a:prstGeom prst="rect">
            <a:avLst/>
          </a:prstGeom>
        </p:spPr>
        <p:txBody>
          <a:bodyPr spcFirstLastPara="1" vert="horz" wrap="square" lIns="121900" tIns="121900" rIns="121900" bIns="121900" rtlCol="0" anchor="t" anchorCtr="0">
            <a:noAutofit/>
          </a:bodyPr>
          <a:lstStyle/>
          <a:p>
            <a:pPr>
              <a:buSzPts val="990"/>
            </a:pPr>
            <a:r>
              <a:rPr lang="en-US" dirty="0" smtClean="0"/>
              <a:t>Definition</a:t>
            </a:r>
            <a:endParaRPr dirty="0"/>
          </a:p>
        </p:txBody>
      </p:sp>
      <p:sp>
        <p:nvSpPr>
          <p:cNvPr id="646" name="Google Shape;646;p36"/>
          <p:cNvSpPr txBox="1">
            <a:spLocks noGrp="1"/>
          </p:cNvSpPr>
          <p:nvPr>
            <p:ph type="body" idx="1"/>
          </p:nvPr>
        </p:nvSpPr>
        <p:spPr>
          <a:xfrm>
            <a:off x="822000" y="1596400"/>
            <a:ext cx="10603600" cy="4555200"/>
          </a:xfrm>
          <a:prstGeom prst="rect">
            <a:avLst/>
          </a:prstGeom>
        </p:spPr>
        <p:txBody>
          <a:bodyPr spcFirstLastPara="1" vert="horz" wrap="square" lIns="121900" tIns="121900" rIns="121900" bIns="121900" rtlCol="0" anchor="t" anchorCtr="0">
            <a:noAutofit/>
          </a:bodyPr>
          <a:lstStyle/>
          <a:p>
            <a:pPr algn="just"/>
            <a:r>
              <a:rPr lang="en-US" sz="2667" dirty="0"/>
              <a:t>In </a:t>
            </a:r>
            <a:r>
              <a:rPr lang="en-US" sz="2667" dirty="0">
                <a:hlinkClick r:id="rId3"/>
              </a:rPr>
              <a:t>cognitive psychology</a:t>
            </a:r>
            <a:r>
              <a:rPr lang="en-US" sz="2667" dirty="0"/>
              <a:t>, the term </a:t>
            </a:r>
            <a:r>
              <a:rPr lang="en-US" sz="2667" i="1" dirty="0"/>
              <a:t>problem-solving</a:t>
            </a:r>
            <a:r>
              <a:rPr lang="en-US" sz="2667" dirty="0"/>
              <a:t> refers to the mental process that people go through to discover, analyze, and solve problems.</a:t>
            </a:r>
          </a:p>
          <a:p>
            <a:pPr algn="just"/>
            <a:endParaRPr lang="en-US" sz="2667" dirty="0"/>
          </a:p>
          <a:p>
            <a:pPr algn="just"/>
            <a:r>
              <a:rPr lang="en-US" sz="2667" dirty="0"/>
              <a:t>A systematic approach to defining the problem (question or situation that presents uncertainty, perplexity or difficulty) and creating a vast number of possible solutions without judging these solutions.</a:t>
            </a:r>
          </a:p>
          <a:p>
            <a:pPr marL="0" indent="0">
              <a:lnSpc>
                <a:spcPct val="50000"/>
              </a:lnSpc>
              <a:buNone/>
            </a:pPr>
            <a:endParaRPr dirty="0"/>
          </a:p>
        </p:txBody>
      </p:sp>
    </p:spTree>
    <p:extLst>
      <p:ext uri="{BB962C8B-B14F-4D97-AF65-F5344CB8AC3E}">
        <p14:creationId xmlns:p14="http://schemas.microsoft.com/office/powerpoint/2010/main" val="3272349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8"/>
          <p:cNvSpPr txBox="1">
            <a:spLocks noGrp="1"/>
          </p:cNvSpPr>
          <p:nvPr>
            <p:ph type="ctrTitle"/>
          </p:nvPr>
        </p:nvSpPr>
        <p:spPr>
          <a:xfrm>
            <a:off x="5661529" y="3009937"/>
            <a:ext cx="4868800" cy="770400"/>
          </a:xfrm>
          <a:prstGeom prst="rect">
            <a:avLst/>
          </a:prstGeom>
        </p:spPr>
        <p:txBody>
          <a:bodyPr spcFirstLastPara="1" vert="horz" wrap="square" lIns="121900" tIns="121900" rIns="121900" bIns="121900" rtlCol="0" anchor="b" anchorCtr="0">
            <a:normAutofit fontScale="90000"/>
          </a:bodyPr>
          <a:lstStyle/>
          <a:p>
            <a:pPr lvl="0"/>
            <a:r>
              <a:rPr lang="en-US" dirty="0" smtClean="0">
                <a:solidFill>
                  <a:srgbClr val="FFC000"/>
                </a:solidFill>
                <a:latin typeface="Gill Sans MT" panose="020B0502020104020203" pitchFamily="34" charset="0"/>
              </a:rPr>
              <a:t>What is PROBLEM???</a:t>
            </a:r>
            <a:endParaRPr dirty="0">
              <a:solidFill>
                <a:srgbClr val="FFC000"/>
              </a:solidFill>
              <a:latin typeface="Gill Sans MT" panose="020B0502020104020203" pitchFamily="34" charset="0"/>
            </a:endParaRPr>
          </a:p>
        </p:txBody>
      </p:sp>
      <p:sp>
        <p:nvSpPr>
          <p:cNvPr id="669" name="Google Shape;669;p38"/>
          <p:cNvSpPr txBox="1">
            <a:spLocks noGrp="1"/>
          </p:cNvSpPr>
          <p:nvPr>
            <p:ph type="subTitle" idx="1"/>
          </p:nvPr>
        </p:nvSpPr>
        <p:spPr>
          <a:xfrm>
            <a:off x="5661529" y="3937877"/>
            <a:ext cx="5360472" cy="1456508"/>
          </a:xfrm>
          <a:prstGeom prst="rect">
            <a:avLst/>
          </a:prstGeom>
        </p:spPr>
        <p:txBody>
          <a:bodyPr spcFirstLastPara="1" vert="horz" wrap="square" lIns="121900" tIns="121900" rIns="121900" bIns="121900" rtlCol="0" anchor="t" anchorCtr="0">
            <a:noAutofit/>
          </a:bodyPr>
          <a:lstStyle/>
          <a:p>
            <a:pPr marL="0" indent="0" algn="just">
              <a:buSzPts val="770"/>
            </a:pPr>
            <a:r>
              <a:rPr lang="en-US" dirty="0">
                <a:latin typeface="Arial Rounded MT Bold" panose="020F0704030504030204" pitchFamily="34" charset="0"/>
              </a:rPr>
              <a:t>In the context of </a:t>
            </a:r>
            <a:r>
              <a:rPr lang="en-US" u="sng" dirty="0">
                <a:latin typeface="Arial Rounded MT Bold" panose="020F0704030504030204" pitchFamily="34" charset="0"/>
              </a:rPr>
              <a:t>cognitive psychology, a problem is any situation in which we are trying to reach a goal </a:t>
            </a:r>
            <a:r>
              <a:rPr lang="en-US" dirty="0">
                <a:latin typeface="Arial Rounded MT Bold" panose="020F0704030504030204" pitchFamily="34" charset="0"/>
              </a:rPr>
              <a:t>and we must find a means to reach that goal.</a:t>
            </a:r>
          </a:p>
          <a:p>
            <a:pPr marL="0" indent="0" algn="just">
              <a:buSzPts val="770"/>
            </a:pPr>
            <a:endParaRPr dirty="0"/>
          </a:p>
        </p:txBody>
      </p:sp>
      <p:pic>
        <p:nvPicPr>
          <p:cNvPr id="671" name="Google Shape;671;p38"/>
          <p:cNvPicPr preferRelativeResize="0"/>
          <p:nvPr/>
        </p:nvPicPr>
        <p:blipFill rotWithShape="1">
          <a:blip r:embed="rId3">
            <a:alphaModFix/>
          </a:blip>
          <a:srcRect l="20371" t="29735" r="17578"/>
          <a:stretch/>
        </p:blipFill>
        <p:spPr>
          <a:xfrm>
            <a:off x="1338299" y="1537930"/>
            <a:ext cx="3990800" cy="4519380"/>
          </a:xfrm>
          <a:prstGeom prst="rect">
            <a:avLst/>
          </a:prstGeom>
          <a:noFill/>
          <a:ln w="19050" cap="flat" cmpd="sng">
            <a:solidFill>
              <a:schemeClr val="dk2"/>
            </a:solidFill>
            <a:prstDash val="solid"/>
            <a:round/>
            <a:headEnd type="none" w="sm" len="sm"/>
            <a:tailEnd type="none" w="sm" len="sm"/>
          </a:ln>
        </p:spPr>
      </p:pic>
      <p:grpSp>
        <p:nvGrpSpPr>
          <p:cNvPr id="672" name="Google Shape;672;p38"/>
          <p:cNvGrpSpPr/>
          <p:nvPr/>
        </p:nvGrpSpPr>
        <p:grpSpPr>
          <a:xfrm>
            <a:off x="1224449" y="1357516"/>
            <a:ext cx="4296496" cy="4845637"/>
            <a:chOff x="918375" y="1018100"/>
            <a:chExt cx="3118525" cy="3513707"/>
          </a:xfrm>
        </p:grpSpPr>
        <p:sp>
          <p:nvSpPr>
            <p:cNvPr id="673" name="Google Shape;673;p38"/>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4" name="Google Shape;674;p38"/>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 name="Google Shape;675;p38"/>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 name="Google Shape;676;p38"/>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7" name="Google Shape;677;p38"/>
          <p:cNvGrpSpPr/>
          <p:nvPr/>
        </p:nvGrpSpPr>
        <p:grpSpPr>
          <a:xfrm>
            <a:off x="4686245" y="2410083"/>
            <a:ext cx="485252" cy="641717"/>
            <a:chOff x="3275661" y="2407037"/>
            <a:chExt cx="363939" cy="481288"/>
          </a:xfrm>
        </p:grpSpPr>
        <p:sp>
          <p:nvSpPr>
            <p:cNvPr id="678" name="Google Shape;678;p38"/>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79" name="Google Shape;679;p38"/>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80" name="Google Shape;680;p38"/>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681" name="Google Shape;681;p38"/>
          <p:cNvGrpSpPr/>
          <p:nvPr/>
        </p:nvGrpSpPr>
        <p:grpSpPr>
          <a:xfrm rot="1278911">
            <a:off x="1520660" y="1758032"/>
            <a:ext cx="872715" cy="873521"/>
            <a:chOff x="1194475" y="1437425"/>
            <a:chExt cx="654532" cy="655137"/>
          </a:xfrm>
        </p:grpSpPr>
        <p:grpSp>
          <p:nvGrpSpPr>
            <p:cNvPr id="682" name="Google Shape;682;p38"/>
            <p:cNvGrpSpPr/>
            <p:nvPr/>
          </p:nvGrpSpPr>
          <p:grpSpPr>
            <a:xfrm>
              <a:off x="1323473" y="1482473"/>
              <a:ext cx="525534" cy="610090"/>
              <a:chOff x="1323473" y="1482473"/>
              <a:chExt cx="525534" cy="610090"/>
            </a:xfrm>
          </p:grpSpPr>
          <p:sp>
            <p:nvSpPr>
              <p:cNvPr id="683" name="Google Shape;683;p38"/>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4" name="Google Shape;684;p38"/>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685" name="Google Shape;685;p38"/>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534819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29882" y="2145442"/>
            <a:ext cx="4441903" cy="3396505"/>
          </a:xfrm>
          <a:prstGeom prst="ellipse">
            <a:avLst/>
          </a:prstGeom>
          <a:ln>
            <a:noFill/>
          </a:ln>
          <a:effectLst>
            <a:softEdge rad="112500"/>
          </a:effectLst>
        </p:spPr>
      </p:pic>
      <p:sp>
        <p:nvSpPr>
          <p:cNvPr id="2" name="Title 1"/>
          <p:cNvSpPr>
            <a:spLocks noGrp="1"/>
          </p:cNvSpPr>
          <p:nvPr>
            <p:ph type="title"/>
          </p:nvPr>
        </p:nvSpPr>
        <p:spPr/>
        <p:txBody>
          <a:bodyPr>
            <a:normAutofit/>
          </a:bodyPr>
          <a:lstStyle/>
          <a:p>
            <a:r>
              <a:rPr lang="en-US" sz="4000" b="1" cap="none" dirty="0" smtClean="0">
                <a:latin typeface="Century" panose="02040604050505020304" pitchFamily="18" charset="0"/>
              </a:rPr>
              <a:t>Cognitive Psychology</a:t>
            </a:r>
            <a:endParaRPr lang="en-US" sz="4000" b="1" cap="none" dirty="0">
              <a:latin typeface="Century" panose="02040604050505020304" pitchFamily="18" charset="0"/>
            </a:endParaRPr>
          </a:p>
        </p:txBody>
      </p:sp>
      <p:sp>
        <p:nvSpPr>
          <p:cNvPr id="3" name="Content Placeholder 2"/>
          <p:cNvSpPr>
            <a:spLocks noGrp="1"/>
          </p:cNvSpPr>
          <p:nvPr>
            <p:ph idx="1"/>
          </p:nvPr>
        </p:nvSpPr>
        <p:spPr>
          <a:xfrm>
            <a:off x="1024128" y="1931364"/>
            <a:ext cx="6703667" cy="4023360"/>
          </a:xfrm>
        </p:spPr>
        <p:txBody>
          <a:bodyPr>
            <a:normAutofit fontScale="85000" lnSpcReduction="10000"/>
          </a:bodyPr>
          <a:lstStyle/>
          <a:p>
            <a:pPr algn="just"/>
            <a:r>
              <a:rPr lang="en-US" sz="2400" dirty="0" smtClean="0">
                <a:latin typeface="Gill Sans MT" panose="020B0502020104020203" pitchFamily="34" charset="0"/>
              </a:rPr>
              <a:t>Cognitive psychology, as the name suggests, is that branch of psychology that deals with cognitive mental processes.  “</a:t>
            </a:r>
            <a:r>
              <a:rPr lang="en-US" dirty="0"/>
              <a:t>Cognitive psychology is an area that </a:t>
            </a:r>
            <a:r>
              <a:rPr lang="en-US" b="1" dirty="0"/>
              <a:t>focuses on the science of how people think</a:t>
            </a:r>
            <a:r>
              <a:rPr lang="en-US" dirty="0" smtClean="0"/>
              <a:t>.”</a:t>
            </a:r>
            <a:endParaRPr lang="en-US" sz="2400" dirty="0" smtClean="0">
              <a:latin typeface="Gill Sans MT" panose="020B0502020104020203" pitchFamily="34" charset="0"/>
            </a:endParaRPr>
          </a:p>
          <a:p>
            <a:pPr algn="just"/>
            <a:r>
              <a:rPr lang="en-US" sz="2400" b="1" dirty="0" smtClean="0">
                <a:latin typeface="Gill Sans MT" panose="020B0502020104020203" pitchFamily="34" charset="0"/>
              </a:rPr>
              <a:t>Sternberg (1999) </a:t>
            </a:r>
            <a:r>
              <a:rPr lang="en-US" sz="2400" dirty="0" smtClean="0">
                <a:latin typeface="Gill Sans MT" panose="020B0502020104020203" pitchFamily="34" charset="0"/>
              </a:rPr>
              <a:t>defined Cognitive psychology as that which deals with “how people perceive, learn, remember, and think about information.”</a:t>
            </a:r>
          </a:p>
          <a:p>
            <a:pPr algn="just"/>
            <a:r>
              <a:rPr lang="en-US" sz="2400" dirty="0" smtClean="0">
                <a:latin typeface="Gill Sans MT" panose="020B0502020104020203" pitchFamily="34" charset="0"/>
              </a:rPr>
              <a:t>In 2005, Solso gave another definition of Cognitive psychology as the study of processes underlying mental events. </a:t>
            </a:r>
          </a:p>
          <a:p>
            <a:pPr algn="just"/>
            <a:r>
              <a:rPr lang="en-US" sz="2400" dirty="0" smtClean="0">
                <a:latin typeface="Gill Sans MT" panose="020B0502020104020203" pitchFamily="34" charset="0"/>
              </a:rPr>
              <a:t>In general, Cognitive psychology can thus be defined as that branch of psychology that is concerned with how people acquire, store, transform, use and communicate language.</a:t>
            </a:r>
          </a:p>
          <a:p>
            <a:pPr algn="just"/>
            <a:endParaRPr lang="en-US" dirty="0"/>
          </a:p>
        </p:txBody>
      </p:sp>
    </p:spTree>
    <p:extLst>
      <p:ext uri="{BB962C8B-B14F-4D97-AF65-F5344CB8AC3E}">
        <p14:creationId xmlns:p14="http://schemas.microsoft.com/office/powerpoint/2010/main" val="193083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39"/>
          <p:cNvSpPr txBox="1">
            <a:spLocks noGrp="1"/>
          </p:cNvSpPr>
          <p:nvPr>
            <p:ph type="subTitle" idx="1"/>
          </p:nvPr>
        </p:nvSpPr>
        <p:spPr>
          <a:xfrm>
            <a:off x="2013359" y="2971397"/>
            <a:ext cx="8400176" cy="1515992"/>
          </a:xfrm>
          <a:prstGeom prst="rect">
            <a:avLst/>
          </a:prstGeom>
        </p:spPr>
        <p:txBody>
          <a:bodyPr spcFirstLastPara="1" vert="horz" wrap="square" lIns="121900" tIns="121900" rIns="121900" bIns="121900" rtlCol="0" anchor="b" anchorCtr="0">
            <a:noAutofit/>
          </a:bodyPr>
          <a:lstStyle/>
          <a:p>
            <a:pPr marL="0" indent="0" algn="just"/>
            <a:r>
              <a:rPr lang="en-US" sz="2667" b="1" dirty="0">
                <a:solidFill>
                  <a:srgbClr val="FFC000"/>
                </a:solidFill>
                <a:latin typeface="Questrial" panose="020B0604020202020204" charset="0"/>
              </a:rPr>
              <a:t>Decision-making:</a:t>
            </a:r>
            <a:r>
              <a:rPr lang="en-US" b="1" dirty="0">
                <a:latin typeface="Questrial" panose="020B0604020202020204" charset="0"/>
              </a:rPr>
              <a:t> </a:t>
            </a:r>
            <a:r>
              <a:rPr lang="en-US" sz="2133" b="1" dirty="0">
                <a:latin typeface="Questrial" panose="020B0604020202020204" charset="0"/>
              </a:rPr>
              <a:t>The act of narrowing down the possibilities, choosing a course of action, and determining the action’s potential consequences</a:t>
            </a:r>
            <a:r>
              <a:rPr lang="en-US" sz="2133" dirty="0"/>
              <a:t>.</a:t>
            </a:r>
            <a:endParaRPr lang="en-US" sz="2133" b="1" dirty="0">
              <a:latin typeface="Questrial" panose="020B0604020202020204" charset="0"/>
            </a:endParaRPr>
          </a:p>
        </p:txBody>
      </p:sp>
      <p:grpSp>
        <p:nvGrpSpPr>
          <p:cNvPr id="696" name="Google Shape;696;p39"/>
          <p:cNvGrpSpPr/>
          <p:nvPr/>
        </p:nvGrpSpPr>
        <p:grpSpPr>
          <a:xfrm>
            <a:off x="3394434" y="2346167"/>
            <a:ext cx="670060" cy="625231"/>
            <a:chOff x="3767250" y="3390125"/>
            <a:chExt cx="1113550" cy="1039050"/>
          </a:xfrm>
        </p:grpSpPr>
        <p:sp>
          <p:nvSpPr>
            <p:cNvPr id="697" name="Google Shape;697;p39"/>
            <p:cNvSpPr/>
            <p:nvPr/>
          </p:nvSpPr>
          <p:spPr>
            <a:xfrm>
              <a:off x="3767250" y="3390125"/>
              <a:ext cx="1113550" cy="1039050"/>
            </a:xfrm>
            <a:custGeom>
              <a:avLst/>
              <a:gdLst/>
              <a:ahLst/>
              <a:cxnLst/>
              <a:rect l="l" t="t" r="r" b="b"/>
              <a:pathLst>
                <a:path w="44542" h="41562" extrusionOk="0">
                  <a:moveTo>
                    <a:pt x="13328" y="4209"/>
                  </a:moveTo>
                  <a:cubicBezTo>
                    <a:pt x="14029" y="4297"/>
                    <a:pt x="14818" y="4385"/>
                    <a:pt x="15432" y="4736"/>
                  </a:cubicBezTo>
                  <a:cubicBezTo>
                    <a:pt x="16572" y="5437"/>
                    <a:pt x="17536" y="6051"/>
                    <a:pt x="18501" y="6840"/>
                  </a:cubicBezTo>
                  <a:lnTo>
                    <a:pt x="19991" y="8243"/>
                  </a:lnTo>
                  <a:lnTo>
                    <a:pt x="20254" y="8593"/>
                  </a:lnTo>
                  <a:cubicBezTo>
                    <a:pt x="19991" y="9032"/>
                    <a:pt x="19728" y="9470"/>
                    <a:pt x="19553" y="9996"/>
                  </a:cubicBezTo>
                  <a:cubicBezTo>
                    <a:pt x="19115" y="10698"/>
                    <a:pt x="18852" y="11399"/>
                    <a:pt x="18501" y="12188"/>
                  </a:cubicBezTo>
                  <a:cubicBezTo>
                    <a:pt x="17975" y="12101"/>
                    <a:pt x="17361" y="12101"/>
                    <a:pt x="16747" y="12101"/>
                  </a:cubicBezTo>
                  <a:lnTo>
                    <a:pt x="14731" y="12101"/>
                  </a:lnTo>
                  <a:cubicBezTo>
                    <a:pt x="14117" y="12101"/>
                    <a:pt x="13503" y="12188"/>
                    <a:pt x="12802" y="12188"/>
                  </a:cubicBezTo>
                  <a:lnTo>
                    <a:pt x="12363" y="12188"/>
                  </a:lnTo>
                  <a:lnTo>
                    <a:pt x="12100" y="10873"/>
                  </a:lnTo>
                  <a:cubicBezTo>
                    <a:pt x="11925" y="10435"/>
                    <a:pt x="11837" y="9909"/>
                    <a:pt x="11749" y="9470"/>
                  </a:cubicBezTo>
                  <a:cubicBezTo>
                    <a:pt x="11662" y="9032"/>
                    <a:pt x="11662" y="8506"/>
                    <a:pt x="11486" y="8067"/>
                  </a:cubicBezTo>
                  <a:cubicBezTo>
                    <a:pt x="11486" y="7629"/>
                    <a:pt x="11399" y="7191"/>
                    <a:pt x="11399" y="6752"/>
                  </a:cubicBezTo>
                  <a:cubicBezTo>
                    <a:pt x="11399" y="6314"/>
                    <a:pt x="11399" y="5700"/>
                    <a:pt x="11486" y="5262"/>
                  </a:cubicBezTo>
                  <a:cubicBezTo>
                    <a:pt x="11486" y="5174"/>
                    <a:pt x="11662" y="5086"/>
                    <a:pt x="11662" y="4999"/>
                  </a:cubicBezTo>
                  <a:cubicBezTo>
                    <a:pt x="11662" y="4823"/>
                    <a:pt x="11749" y="4736"/>
                    <a:pt x="11749" y="4736"/>
                  </a:cubicBezTo>
                  <a:lnTo>
                    <a:pt x="11925" y="4560"/>
                  </a:lnTo>
                  <a:cubicBezTo>
                    <a:pt x="12012" y="4560"/>
                    <a:pt x="12012" y="4385"/>
                    <a:pt x="12188" y="4385"/>
                  </a:cubicBezTo>
                  <a:cubicBezTo>
                    <a:pt x="12363" y="4297"/>
                    <a:pt x="12714" y="4209"/>
                    <a:pt x="12889" y="4209"/>
                  </a:cubicBezTo>
                  <a:close/>
                  <a:moveTo>
                    <a:pt x="22008" y="10435"/>
                  </a:moveTo>
                  <a:cubicBezTo>
                    <a:pt x="22359" y="10785"/>
                    <a:pt x="22622" y="11136"/>
                    <a:pt x="22797" y="11399"/>
                  </a:cubicBezTo>
                  <a:cubicBezTo>
                    <a:pt x="22972" y="11750"/>
                    <a:pt x="23236" y="12013"/>
                    <a:pt x="23411" y="12276"/>
                  </a:cubicBezTo>
                  <a:cubicBezTo>
                    <a:pt x="23148" y="12276"/>
                    <a:pt x="22797" y="12276"/>
                    <a:pt x="22446" y="12188"/>
                  </a:cubicBezTo>
                  <a:cubicBezTo>
                    <a:pt x="22008" y="12188"/>
                    <a:pt x="21745" y="12101"/>
                    <a:pt x="21219" y="12101"/>
                  </a:cubicBezTo>
                  <a:cubicBezTo>
                    <a:pt x="21394" y="11750"/>
                    <a:pt x="21570" y="11399"/>
                    <a:pt x="21745" y="11049"/>
                  </a:cubicBezTo>
                  <a:lnTo>
                    <a:pt x="22008" y="10435"/>
                  </a:lnTo>
                  <a:close/>
                  <a:moveTo>
                    <a:pt x="30075" y="2368"/>
                  </a:moveTo>
                  <a:cubicBezTo>
                    <a:pt x="30338" y="2368"/>
                    <a:pt x="30776" y="2456"/>
                    <a:pt x="31127" y="2456"/>
                  </a:cubicBezTo>
                  <a:cubicBezTo>
                    <a:pt x="31390" y="2544"/>
                    <a:pt x="31565" y="2544"/>
                    <a:pt x="31828" y="2631"/>
                  </a:cubicBezTo>
                  <a:cubicBezTo>
                    <a:pt x="32004" y="2807"/>
                    <a:pt x="32091" y="2894"/>
                    <a:pt x="32354" y="2982"/>
                  </a:cubicBezTo>
                  <a:cubicBezTo>
                    <a:pt x="32442" y="3245"/>
                    <a:pt x="32530" y="3333"/>
                    <a:pt x="32705" y="3420"/>
                  </a:cubicBezTo>
                  <a:cubicBezTo>
                    <a:pt x="32793" y="3508"/>
                    <a:pt x="32793" y="3683"/>
                    <a:pt x="32880" y="3771"/>
                  </a:cubicBezTo>
                  <a:cubicBezTo>
                    <a:pt x="32880" y="3946"/>
                    <a:pt x="32968" y="4209"/>
                    <a:pt x="32968" y="4385"/>
                  </a:cubicBezTo>
                  <a:cubicBezTo>
                    <a:pt x="33143" y="5174"/>
                    <a:pt x="32968" y="5963"/>
                    <a:pt x="32880" y="6752"/>
                  </a:cubicBezTo>
                  <a:cubicBezTo>
                    <a:pt x="32880" y="7191"/>
                    <a:pt x="32793" y="7629"/>
                    <a:pt x="32530" y="8067"/>
                  </a:cubicBezTo>
                  <a:cubicBezTo>
                    <a:pt x="32267" y="9821"/>
                    <a:pt x="31653" y="11575"/>
                    <a:pt x="31039" y="13328"/>
                  </a:cubicBezTo>
                  <a:cubicBezTo>
                    <a:pt x="29812" y="13153"/>
                    <a:pt x="28759" y="12977"/>
                    <a:pt x="27620" y="12890"/>
                  </a:cubicBezTo>
                  <a:cubicBezTo>
                    <a:pt x="27269" y="12890"/>
                    <a:pt x="27006" y="12714"/>
                    <a:pt x="26655" y="12714"/>
                  </a:cubicBezTo>
                  <a:cubicBezTo>
                    <a:pt x="26567" y="12539"/>
                    <a:pt x="26392" y="12451"/>
                    <a:pt x="26304" y="12188"/>
                  </a:cubicBezTo>
                  <a:cubicBezTo>
                    <a:pt x="26304" y="12101"/>
                    <a:pt x="26217" y="12101"/>
                    <a:pt x="26217" y="12013"/>
                  </a:cubicBezTo>
                  <a:lnTo>
                    <a:pt x="26129" y="11838"/>
                  </a:lnTo>
                  <a:cubicBezTo>
                    <a:pt x="25778" y="11312"/>
                    <a:pt x="25340" y="10873"/>
                    <a:pt x="24989" y="10347"/>
                  </a:cubicBezTo>
                  <a:cubicBezTo>
                    <a:pt x="24638" y="9821"/>
                    <a:pt x="24200" y="9207"/>
                    <a:pt x="23937" y="8769"/>
                  </a:cubicBezTo>
                  <a:cubicBezTo>
                    <a:pt x="23762" y="8593"/>
                    <a:pt x="23586" y="8506"/>
                    <a:pt x="23499" y="8243"/>
                  </a:cubicBezTo>
                  <a:lnTo>
                    <a:pt x="23499" y="8155"/>
                  </a:lnTo>
                  <a:cubicBezTo>
                    <a:pt x="23937" y="7629"/>
                    <a:pt x="24200" y="6928"/>
                    <a:pt x="24638" y="6401"/>
                  </a:cubicBezTo>
                  <a:cubicBezTo>
                    <a:pt x="24989" y="5875"/>
                    <a:pt x="25340" y="5262"/>
                    <a:pt x="25778" y="4823"/>
                  </a:cubicBezTo>
                  <a:cubicBezTo>
                    <a:pt x="26217" y="4385"/>
                    <a:pt x="26655" y="3946"/>
                    <a:pt x="27181" y="3683"/>
                  </a:cubicBezTo>
                  <a:cubicBezTo>
                    <a:pt x="27269" y="3508"/>
                    <a:pt x="27444" y="3508"/>
                    <a:pt x="27532" y="3420"/>
                  </a:cubicBezTo>
                  <a:cubicBezTo>
                    <a:pt x="28058" y="3070"/>
                    <a:pt x="28759" y="2807"/>
                    <a:pt x="29285" y="2544"/>
                  </a:cubicBezTo>
                  <a:cubicBezTo>
                    <a:pt x="29636" y="2456"/>
                    <a:pt x="29812" y="2368"/>
                    <a:pt x="30075" y="2368"/>
                  </a:cubicBezTo>
                  <a:close/>
                  <a:moveTo>
                    <a:pt x="28584" y="15520"/>
                  </a:moveTo>
                  <a:cubicBezTo>
                    <a:pt x="29198" y="15608"/>
                    <a:pt x="29636" y="15608"/>
                    <a:pt x="30162" y="15696"/>
                  </a:cubicBezTo>
                  <a:cubicBezTo>
                    <a:pt x="30075" y="16046"/>
                    <a:pt x="29812" y="16222"/>
                    <a:pt x="29724" y="16572"/>
                  </a:cubicBezTo>
                  <a:cubicBezTo>
                    <a:pt x="29636" y="16660"/>
                    <a:pt x="29636" y="16923"/>
                    <a:pt x="29461" y="16923"/>
                  </a:cubicBezTo>
                  <a:cubicBezTo>
                    <a:pt x="29373" y="16923"/>
                    <a:pt x="29373" y="16835"/>
                    <a:pt x="29373" y="16835"/>
                  </a:cubicBezTo>
                  <a:cubicBezTo>
                    <a:pt x="29198" y="16397"/>
                    <a:pt x="28847" y="15959"/>
                    <a:pt x="28584" y="15520"/>
                  </a:cubicBezTo>
                  <a:close/>
                  <a:moveTo>
                    <a:pt x="17010" y="14643"/>
                  </a:moveTo>
                  <a:cubicBezTo>
                    <a:pt x="16835" y="14731"/>
                    <a:pt x="16835" y="14819"/>
                    <a:pt x="16747" y="14819"/>
                  </a:cubicBezTo>
                  <a:cubicBezTo>
                    <a:pt x="16484" y="15345"/>
                    <a:pt x="16221" y="15959"/>
                    <a:pt x="15870" y="16485"/>
                  </a:cubicBezTo>
                  <a:cubicBezTo>
                    <a:pt x="15607" y="17098"/>
                    <a:pt x="15257" y="17712"/>
                    <a:pt x="14994" y="18326"/>
                  </a:cubicBezTo>
                  <a:cubicBezTo>
                    <a:pt x="14906" y="17975"/>
                    <a:pt x="14731" y="17537"/>
                    <a:pt x="14555" y="17274"/>
                  </a:cubicBezTo>
                  <a:lnTo>
                    <a:pt x="13941" y="15608"/>
                  </a:lnTo>
                  <a:cubicBezTo>
                    <a:pt x="13678" y="15257"/>
                    <a:pt x="13591" y="14906"/>
                    <a:pt x="13503" y="14643"/>
                  </a:cubicBezTo>
                  <a:close/>
                  <a:moveTo>
                    <a:pt x="10873" y="14819"/>
                  </a:moveTo>
                  <a:lnTo>
                    <a:pt x="11486" y="16485"/>
                  </a:lnTo>
                  <a:cubicBezTo>
                    <a:pt x="11837" y="17537"/>
                    <a:pt x="12275" y="18677"/>
                    <a:pt x="12802" y="19729"/>
                  </a:cubicBezTo>
                  <a:cubicBezTo>
                    <a:pt x="13152" y="20343"/>
                    <a:pt x="13415" y="20869"/>
                    <a:pt x="13678" y="21395"/>
                  </a:cubicBezTo>
                  <a:cubicBezTo>
                    <a:pt x="13240" y="22272"/>
                    <a:pt x="12977" y="23061"/>
                    <a:pt x="12451" y="23938"/>
                  </a:cubicBezTo>
                  <a:cubicBezTo>
                    <a:pt x="12363" y="24025"/>
                    <a:pt x="12363" y="24025"/>
                    <a:pt x="12363" y="24113"/>
                  </a:cubicBezTo>
                  <a:cubicBezTo>
                    <a:pt x="11837" y="24113"/>
                    <a:pt x="11311" y="24025"/>
                    <a:pt x="10785" y="23938"/>
                  </a:cubicBezTo>
                  <a:cubicBezTo>
                    <a:pt x="9996" y="23674"/>
                    <a:pt x="9207" y="23587"/>
                    <a:pt x="8418" y="23236"/>
                  </a:cubicBezTo>
                  <a:cubicBezTo>
                    <a:pt x="7541" y="22973"/>
                    <a:pt x="6664" y="22622"/>
                    <a:pt x="5875" y="22272"/>
                  </a:cubicBezTo>
                  <a:cubicBezTo>
                    <a:pt x="5787" y="22184"/>
                    <a:pt x="5699" y="22184"/>
                    <a:pt x="5612" y="22096"/>
                  </a:cubicBezTo>
                  <a:cubicBezTo>
                    <a:pt x="5173" y="21833"/>
                    <a:pt x="4560" y="21658"/>
                    <a:pt x="4121" y="21307"/>
                  </a:cubicBezTo>
                  <a:lnTo>
                    <a:pt x="3157" y="20606"/>
                  </a:lnTo>
                  <a:lnTo>
                    <a:pt x="3069" y="20518"/>
                  </a:lnTo>
                  <a:cubicBezTo>
                    <a:pt x="2981" y="20430"/>
                    <a:pt x="2981" y="20343"/>
                    <a:pt x="2806" y="20167"/>
                  </a:cubicBezTo>
                  <a:cubicBezTo>
                    <a:pt x="2806" y="19992"/>
                    <a:pt x="2718" y="19641"/>
                    <a:pt x="2718" y="19466"/>
                  </a:cubicBezTo>
                  <a:lnTo>
                    <a:pt x="2718" y="19027"/>
                  </a:lnTo>
                  <a:cubicBezTo>
                    <a:pt x="2806" y="18852"/>
                    <a:pt x="2806" y="18852"/>
                    <a:pt x="2806" y="18764"/>
                  </a:cubicBezTo>
                  <a:cubicBezTo>
                    <a:pt x="2981" y="18589"/>
                    <a:pt x="3157" y="18326"/>
                    <a:pt x="3244" y="18151"/>
                  </a:cubicBezTo>
                  <a:cubicBezTo>
                    <a:pt x="3595" y="17800"/>
                    <a:pt x="3858" y="17537"/>
                    <a:pt x="4209" y="17362"/>
                  </a:cubicBezTo>
                  <a:cubicBezTo>
                    <a:pt x="4472" y="17098"/>
                    <a:pt x="4823" y="16835"/>
                    <a:pt x="5173" y="16572"/>
                  </a:cubicBezTo>
                  <a:cubicBezTo>
                    <a:pt x="5787" y="16134"/>
                    <a:pt x="6489" y="15783"/>
                    <a:pt x="7278" y="15608"/>
                  </a:cubicBezTo>
                  <a:cubicBezTo>
                    <a:pt x="7979" y="15345"/>
                    <a:pt x="8856" y="15169"/>
                    <a:pt x="9733" y="15082"/>
                  </a:cubicBezTo>
                  <a:cubicBezTo>
                    <a:pt x="10083" y="14906"/>
                    <a:pt x="10522" y="14819"/>
                    <a:pt x="10873" y="14819"/>
                  </a:cubicBezTo>
                  <a:close/>
                  <a:moveTo>
                    <a:pt x="15257" y="24288"/>
                  </a:moveTo>
                  <a:cubicBezTo>
                    <a:pt x="15257" y="24376"/>
                    <a:pt x="15344" y="24376"/>
                    <a:pt x="15344" y="24464"/>
                  </a:cubicBezTo>
                  <a:lnTo>
                    <a:pt x="15169" y="24464"/>
                  </a:lnTo>
                  <a:cubicBezTo>
                    <a:pt x="15257" y="24376"/>
                    <a:pt x="15257" y="24376"/>
                    <a:pt x="15257" y="24288"/>
                  </a:cubicBezTo>
                  <a:close/>
                  <a:moveTo>
                    <a:pt x="32705" y="16397"/>
                  </a:moveTo>
                  <a:cubicBezTo>
                    <a:pt x="32968" y="16485"/>
                    <a:pt x="33319" y="16485"/>
                    <a:pt x="33669" y="16485"/>
                  </a:cubicBezTo>
                  <a:cubicBezTo>
                    <a:pt x="34020" y="16485"/>
                    <a:pt x="34283" y="16572"/>
                    <a:pt x="34634" y="16572"/>
                  </a:cubicBezTo>
                  <a:cubicBezTo>
                    <a:pt x="35160" y="16660"/>
                    <a:pt x="35861" y="16835"/>
                    <a:pt x="36388" y="16923"/>
                  </a:cubicBezTo>
                  <a:cubicBezTo>
                    <a:pt x="36738" y="16923"/>
                    <a:pt x="36914" y="17011"/>
                    <a:pt x="37177" y="17011"/>
                  </a:cubicBezTo>
                  <a:cubicBezTo>
                    <a:pt x="37264" y="17011"/>
                    <a:pt x="37527" y="17098"/>
                    <a:pt x="37615" y="17098"/>
                  </a:cubicBezTo>
                  <a:cubicBezTo>
                    <a:pt x="38229" y="17274"/>
                    <a:pt x="38930" y="17537"/>
                    <a:pt x="39369" y="17888"/>
                  </a:cubicBezTo>
                  <a:lnTo>
                    <a:pt x="40333" y="18589"/>
                  </a:lnTo>
                  <a:cubicBezTo>
                    <a:pt x="40596" y="18764"/>
                    <a:pt x="40772" y="19115"/>
                    <a:pt x="41035" y="19290"/>
                  </a:cubicBezTo>
                  <a:cubicBezTo>
                    <a:pt x="41122" y="19466"/>
                    <a:pt x="41122" y="19554"/>
                    <a:pt x="41210" y="19729"/>
                  </a:cubicBezTo>
                  <a:cubicBezTo>
                    <a:pt x="41298" y="19992"/>
                    <a:pt x="41298" y="20080"/>
                    <a:pt x="41473" y="20343"/>
                  </a:cubicBezTo>
                  <a:cubicBezTo>
                    <a:pt x="41561" y="20781"/>
                    <a:pt x="41648" y="21307"/>
                    <a:pt x="41648" y="21746"/>
                  </a:cubicBezTo>
                  <a:lnTo>
                    <a:pt x="41648" y="22272"/>
                  </a:lnTo>
                  <a:cubicBezTo>
                    <a:pt x="41561" y="22535"/>
                    <a:pt x="41385" y="22798"/>
                    <a:pt x="41298" y="23148"/>
                  </a:cubicBezTo>
                  <a:cubicBezTo>
                    <a:pt x="41298" y="23236"/>
                    <a:pt x="41210" y="23411"/>
                    <a:pt x="41122" y="23499"/>
                  </a:cubicBezTo>
                  <a:cubicBezTo>
                    <a:pt x="40859" y="23587"/>
                    <a:pt x="40772" y="23850"/>
                    <a:pt x="40596" y="23938"/>
                  </a:cubicBezTo>
                  <a:cubicBezTo>
                    <a:pt x="40245" y="24288"/>
                    <a:pt x="39807" y="24464"/>
                    <a:pt x="39369" y="24551"/>
                  </a:cubicBezTo>
                  <a:cubicBezTo>
                    <a:pt x="38229" y="24902"/>
                    <a:pt x="37177" y="25253"/>
                    <a:pt x="35949" y="25340"/>
                  </a:cubicBezTo>
                  <a:cubicBezTo>
                    <a:pt x="35423" y="25428"/>
                    <a:pt x="34722" y="25603"/>
                    <a:pt x="34196" y="25603"/>
                  </a:cubicBezTo>
                  <a:cubicBezTo>
                    <a:pt x="34020" y="24990"/>
                    <a:pt x="33669" y="24464"/>
                    <a:pt x="33406" y="23938"/>
                  </a:cubicBezTo>
                  <a:cubicBezTo>
                    <a:pt x="32968" y="23061"/>
                    <a:pt x="32705" y="22096"/>
                    <a:pt x="32267" y="21219"/>
                  </a:cubicBezTo>
                  <a:cubicBezTo>
                    <a:pt x="32004" y="20606"/>
                    <a:pt x="31565" y="20080"/>
                    <a:pt x="31390" y="19554"/>
                  </a:cubicBezTo>
                  <a:cubicBezTo>
                    <a:pt x="31390" y="19466"/>
                    <a:pt x="31214" y="19290"/>
                    <a:pt x="31214" y="19203"/>
                  </a:cubicBezTo>
                  <a:cubicBezTo>
                    <a:pt x="31653" y="18326"/>
                    <a:pt x="32091" y="17537"/>
                    <a:pt x="32442" y="16835"/>
                  </a:cubicBezTo>
                  <a:cubicBezTo>
                    <a:pt x="32530" y="16660"/>
                    <a:pt x="32530" y="16485"/>
                    <a:pt x="32705" y="16397"/>
                  </a:cubicBezTo>
                  <a:close/>
                  <a:moveTo>
                    <a:pt x="20167" y="14819"/>
                  </a:moveTo>
                  <a:cubicBezTo>
                    <a:pt x="20693" y="14819"/>
                    <a:pt x="21394" y="14819"/>
                    <a:pt x="21920" y="14906"/>
                  </a:cubicBezTo>
                  <a:cubicBezTo>
                    <a:pt x="22622" y="15082"/>
                    <a:pt x="23236" y="15082"/>
                    <a:pt x="23762" y="15082"/>
                  </a:cubicBezTo>
                  <a:cubicBezTo>
                    <a:pt x="24200" y="15082"/>
                    <a:pt x="24814" y="15169"/>
                    <a:pt x="25340" y="15169"/>
                  </a:cubicBezTo>
                  <a:cubicBezTo>
                    <a:pt x="25515" y="15608"/>
                    <a:pt x="25866" y="16046"/>
                    <a:pt x="26129" y="16485"/>
                  </a:cubicBezTo>
                  <a:cubicBezTo>
                    <a:pt x="26743" y="17537"/>
                    <a:pt x="27444" y="18677"/>
                    <a:pt x="28146" y="19729"/>
                  </a:cubicBezTo>
                  <a:cubicBezTo>
                    <a:pt x="27970" y="20430"/>
                    <a:pt x="27620" y="21044"/>
                    <a:pt x="27269" y="21746"/>
                  </a:cubicBezTo>
                  <a:cubicBezTo>
                    <a:pt x="26743" y="22710"/>
                    <a:pt x="26304" y="23674"/>
                    <a:pt x="25866" y="24814"/>
                  </a:cubicBezTo>
                  <a:cubicBezTo>
                    <a:pt x="25691" y="25165"/>
                    <a:pt x="25515" y="25428"/>
                    <a:pt x="25340" y="25779"/>
                  </a:cubicBezTo>
                  <a:lnTo>
                    <a:pt x="21745" y="25428"/>
                  </a:lnTo>
                  <a:cubicBezTo>
                    <a:pt x="21131" y="25428"/>
                    <a:pt x="20605" y="25428"/>
                    <a:pt x="20079" y="25340"/>
                  </a:cubicBezTo>
                  <a:cubicBezTo>
                    <a:pt x="19641" y="25253"/>
                    <a:pt x="19115" y="25253"/>
                    <a:pt x="18676" y="25165"/>
                  </a:cubicBezTo>
                  <a:cubicBezTo>
                    <a:pt x="18413" y="24727"/>
                    <a:pt x="18238" y="24376"/>
                    <a:pt x="17975" y="23938"/>
                  </a:cubicBezTo>
                  <a:cubicBezTo>
                    <a:pt x="17624" y="23411"/>
                    <a:pt x="17449" y="22798"/>
                    <a:pt x="17098" y="22272"/>
                  </a:cubicBezTo>
                  <a:cubicBezTo>
                    <a:pt x="17010" y="21921"/>
                    <a:pt x="16747" y="21658"/>
                    <a:pt x="16659" y="21395"/>
                  </a:cubicBezTo>
                  <a:cubicBezTo>
                    <a:pt x="16747" y="21044"/>
                    <a:pt x="16923" y="20869"/>
                    <a:pt x="17010" y="20606"/>
                  </a:cubicBezTo>
                  <a:cubicBezTo>
                    <a:pt x="17361" y="20080"/>
                    <a:pt x="17536" y="19466"/>
                    <a:pt x="17887" y="18764"/>
                  </a:cubicBezTo>
                  <a:lnTo>
                    <a:pt x="18852" y="16835"/>
                  </a:lnTo>
                  <a:cubicBezTo>
                    <a:pt x="19290" y="16134"/>
                    <a:pt x="19641" y="15520"/>
                    <a:pt x="19991" y="14819"/>
                  </a:cubicBezTo>
                  <a:close/>
                  <a:moveTo>
                    <a:pt x="29812" y="22184"/>
                  </a:moveTo>
                  <a:cubicBezTo>
                    <a:pt x="30075" y="22535"/>
                    <a:pt x="30162" y="22798"/>
                    <a:pt x="30250" y="23148"/>
                  </a:cubicBezTo>
                  <a:cubicBezTo>
                    <a:pt x="30601" y="23938"/>
                    <a:pt x="31039" y="24814"/>
                    <a:pt x="31390" y="25603"/>
                  </a:cubicBezTo>
                  <a:cubicBezTo>
                    <a:pt x="31390" y="25691"/>
                    <a:pt x="31477" y="25691"/>
                    <a:pt x="31477" y="25779"/>
                  </a:cubicBezTo>
                  <a:cubicBezTo>
                    <a:pt x="31390" y="25779"/>
                    <a:pt x="31127" y="25779"/>
                    <a:pt x="30951" y="25691"/>
                  </a:cubicBezTo>
                  <a:lnTo>
                    <a:pt x="28146" y="25691"/>
                  </a:lnTo>
                  <a:cubicBezTo>
                    <a:pt x="28759" y="24464"/>
                    <a:pt x="29285" y="23324"/>
                    <a:pt x="29812" y="22184"/>
                  </a:cubicBezTo>
                  <a:close/>
                  <a:moveTo>
                    <a:pt x="20254" y="27795"/>
                  </a:moveTo>
                  <a:cubicBezTo>
                    <a:pt x="20605" y="27883"/>
                    <a:pt x="20780" y="27883"/>
                    <a:pt x="21131" y="27883"/>
                  </a:cubicBezTo>
                  <a:cubicBezTo>
                    <a:pt x="21745" y="27971"/>
                    <a:pt x="22359" y="28058"/>
                    <a:pt x="22885" y="28058"/>
                  </a:cubicBezTo>
                  <a:cubicBezTo>
                    <a:pt x="23236" y="28058"/>
                    <a:pt x="23586" y="28234"/>
                    <a:pt x="23937" y="28234"/>
                  </a:cubicBezTo>
                  <a:cubicBezTo>
                    <a:pt x="23499" y="28935"/>
                    <a:pt x="23060" y="29637"/>
                    <a:pt x="22622" y="30426"/>
                  </a:cubicBezTo>
                  <a:cubicBezTo>
                    <a:pt x="22446" y="30514"/>
                    <a:pt x="22359" y="30601"/>
                    <a:pt x="22359" y="30689"/>
                  </a:cubicBezTo>
                  <a:cubicBezTo>
                    <a:pt x="22183" y="30426"/>
                    <a:pt x="21833" y="30075"/>
                    <a:pt x="21570" y="29724"/>
                  </a:cubicBezTo>
                  <a:cubicBezTo>
                    <a:pt x="21219" y="29286"/>
                    <a:pt x="21044" y="28935"/>
                    <a:pt x="20693" y="28497"/>
                  </a:cubicBezTo>
                  <a:cubicBezTo>
                    <a:pt x="20605" y="28234"/>
                    <a:pt x="20342" y="27971"/>
                    <a:pt x="20254" y="27795"/>
                  </a:cubicBezTo>
                  <a:close/>
                  <a:moveTo>
                    <a:pt x="14380" y="27094"/>
                  </a:moveTo>
                  <a:cubicBezTo>
                    <a:pt x="15169" y="27182"/>
                    <a:pt x="16046" y="27357"/>
                    <a:pt x="16923" y="27445"/>
                  </a:cubicBezTo>
                  <a:cubicBezTo>
                    <a:pt x="17010" y="27620"/>
                    <a:pt x="17186" y="27971"/>
                    <a:pt x="17361" y="28234"/>
                  </a:cubicBezTo>
                  <a:cubicBezTo>
                    <a:pt x="17624" y="28760"/>
                    <a:pt x="18062" y="29286"/>
                    <a:pt x="18413" y="29812"/>
                  </a:cubicBezTo>
                  <a:cubicBezTo>
                    <a:pt x="18852" y="30426"/>
                    <a:pt x="19290" y="31040"/>
                    <a:pt x="19728" y="31566"/>
                  </a:cubicBezTo>
                  <a:cubicBezTo>
                    <a:pt x="20079" y="32179"/>
                    <a:pt x="20517" y="32618"/>
                    <a:pt x="20868" y="33056"/>
                  </a:cubicBezTo>
                  <a:lnTo>
                    <a:pt x="19202" y="34635"/>
                  </a:lnTo>
                  <a:cubicBezTo>
                    <a:pt x="18676" y="35248"/>
                    <a:pt x="17975" y="35774"/>
                    <a:pt x="17361" y="36300"/>
                  </a:cubicBezTo>
                  <a:cubicBezTo>
                    <a:pt x="17186" y="36388"/>
                    <a:pt x="17010" y="36563"/>
                    <a:pt x="16747" y="36651"/>
                  </a:cubicBezTo>
                  <a:cubicBezTo>
                    <a:pt x="16659" y="36739"/>
                    <a:pt x="16572" y="36739"/>
                    <a:pt x="16484" y="36739"/>
                  </a:cubicBezTo>
                  <a:lnTo>
                    <a:pt x="15870" y="36739"/>
                  </a:lnTo>
                  <a:cubicBezTo>
                    <a:pt x="15607" y="36739"/>
                    <a:pt x="15257" y="36651"/>
                    <a:pt x="14906" y="36563"/>
                  </a:cubicBezTo>
                  <a:lnTo>
                    <a:pt x="14818" y="36388"/>
                  </a:lnTo>
                  <a:cubicBezTo>
                    <a:pt x="14818" y="36300"/>
                    <a:pt x="14731" y="36213"/>
                    <a:pt x="14555" y="36125"/>
                  </a:cubicBezTo>
                  <a:cubicBezTo>
                    <a:pt x="14555" y="35950"/>
                    <a:pt x="14467" y="35862"/>
                    <a:pt x="14380" y="35774"/>
                  </a:cubicBezTo>
                  <a:lnTo>
                    <a:pt x="14029" y="35073"/>
                  </a:lnTo>
                  <a:cubicBezTo>
                    <a:pt x="13854" y="34547"/>
                    <a:pt x="13678" y="34021"/>
                    <a:pt x="13591" y="33495"/>
                  </a:cubicBezTo>
                  <a:cubicBezTo>
                    <a:pt x="13503" y="32267"/>
                    <a:pt x="13503" y="31040"/>
                    <a:pt x="13678" y="29987"/>
                  </a:cubicBezTo>
                  <a:cubicBezTo>
                    <a:pt x="13941" y="28935"/>
                    <a:pt x="14117" y="28058"/>
                    <a:pt x="14380" y="27094"/>
                  </a:cubicBezTo>
                  <a:close/>
                  <a:moveTo>
                    <a:pt x="32530" y="28322"/>
                  </a:moveTo>
                  <a:cubicBezTo>
                    <a:pt x="32968" y="29286"/>
                    <a:pt x="33319" y="30338"/>
                    <a:pt x="33582" y="31390"/>
                  </a:cubicBezTo>
                  <a:cubicBezTo>
                    <a:pt x="33757" y="32355"/>
                    <a:pt x="34020" y="33319"/>
                    <a:pt x="34108" y="34459"/>
                  </a:cubicBezTo>
                  <a:cubicBezTo>
                    <a:pt x="34108" y="35248"/>
                    <a:pt x="34108" y="35862"/>
                    <a:pt x="34020" y="36476"/>
                  </a:cubicBezTo>
                  <a:cubicBezTo>
                    <a:pt x="34020" y="36827"/>
                    <a:pt x="33845" y="37177"/>
                    <a:pt x="33669" y="37177"/>
                  </a:cubicBezTo>
                  <a:cubicBezTo>
                    <a:pt x="33582" y="37440"/>
                    <a:pt x="33319" y="37616"/>
                    <a:pt x="33231" y="37879"/>
                  </a:cubicBezTo>
                  <a:cubicBezTo>
                    <a:pt x="32968" y="38142"/>
                    <a:pt x="32793" y="38405"/>
                    <a:pt x="32442" y="38580"/>
                  </a:cubicBezTo>
                  <a:cubicBezTo>
                    <a:pt x="32354" y="38580"/>
                    <a:pt x="32267" y="38755"/>
                    <a:pt x="32091" y="38755"/>
                  </a:cubicBezTo>
                  <a:cubicBezTo>
                    <a:pt x="32004" y="38843"/>
                    <a:pt x="31828" y="38843"/>
                    <a:pt x="31653" y="38843"/>
                  </a:cubicBezTo>
                  <a:lnTo>
                    <a:pt x="31039" y="38843"/>
                  </a:lnTo>
                  <a:cubicBezTo>
                    <a:pt x="30601" y="38843"/>
                    <a:pt x="30162" y="38580"/>
                    <a:pt x="29812" y="38492"/>
                  </a:cubicBezTo>
                  <a:cubicBezTo>
                    <a:pt x="29198" y="38142"/>
                    <a:pt x="28496" y="37703"/>
                    <a:pt x="27970" y="37265"/>
                  </a:cubicBezTo>
                  <a:cubicBezTo>
                    <a:pt x="27620" y="37002"/>
                    <a:pt x="27269" y="36739"/>
                    <a:pt x="27006" y="36388"/>
                  </a:cubicBezTo>
                  <a:cubicBezTo>
                    <a:pt x="26655" y="35950"/>
                    <a:pt x="26304" y="35687"/>
                    <a:pt x="25954" y="35336"/>
                  </a:cubicBezTo>
                  <a:cubicBezTo>
                    <a:pt x="25691" y="34985"/>
                    <a:pt x="25340" y="34547"/>
                    <a:pt x="24989" y="34196"/>
                  </a:cubicBezTo>
                  <a:cubicBezTo>
                    <a:pt x="24814" y="33758"/>
                    <a:pt x="24463" y="33495"/>
                    <a:pt x="24200" y="33144"/>
                  </a:cubicBezTo>
                  <a:lnTo>
                    <a:pt x="23937" y="32793"/>
                  </a:lnTo>
                  <a:cubicBezTo>
                    <a:pt x="24200" y="32267"/>
                    <a:pt x="24551" y="31829"/>
                    <a:pt x="24901" y="31303"/>
                  </a:cubicBezTo>
                  <a:lnTo>
                    <a:pt x="26567" y="28585"/>
                  </a:lnTo>
                  <a:cubicBezTo>
                    <a:pt x="26655" y="28497"/>
                    <a:pt x="26655" y="28409"/>
                    <a:pt x="26743" y="28322"/>
                  </a:cubicBezTo>
                  <a:close/>
                  <a:moveTo>
                    <a:pt x="30162" y="1"/>
                  </a:moveTo>
                  <a:cubicBezTo>
                    <a:pt x="29812" y="1"/>
                    <a:pt x="29461" y="1"/>
                    <a:pt x="29198" y="88"/>
                  </a:cubicBezTo>
                  <a:cubicBezTo>
                    <a:pt x="28847" y="264"/>
                    <a:pt x="28584" y="352"/>
                    <a:pt x="28321" y="439"/>
                  </a:cubicBezTo>
                  <a:cubicBezTo>
                    <a:pt x="27970" y="527"/>
                    <a:pt x="27532" y="790"/>
                    <a:pt x="27181" y="965"/>
                  </a:cubicBezTo>
                  <a:cubicBezTo>
                    <a:pt x="26830" y="1141"/>
                    <a:pt x="26567" y="1316"/>
                    <a:pt x="26217" y="1579"/>
                  </a:cubicBezTo>
                  <a:cubicBezTo>
                    <a:pt x="25515" y="2017"/>
                    <a:pt x="24814" y="2544"/>
                    <a:pt x="24200" y="3157"/>
                  </a:cubicBezTo>
                  <a:cubicBezTo>
                    <a:pt x="23586" y="3946"/>
                    <a:pt x="22885" y="4823"/>
                    <a:pt x="22359" y="5700"/>
                  </a:cubicBezTo>
                  <a:cubicBezTo>
                    <a:pt x="22183" y="5963"/>
                    <a:pt x="22008" y="6226"/>
                    <a:pt x="21833" y="6489"/>
                  </a:cubicBezTo>
                  <a:cubicBezTo>
                    <a:pt x="21745" y="6401"/>
                    <a:pt x="21482" y="6226"/>
                    <a:pt x="21394" y="6051"/>
                  </a:cubicBezTo>
                  <a:cubicBezTo>
                    <a:pt x="20430" y="5086"/>
                    <a:pt x="19290" y="4209"/>
                    <a:pt x="18062" y="3420"/>
                  </a:cubicBezTo>
                  <a:cubicBezTo>
                    <a:pt x="17449" y="2982"/>
                    <a:pt x="16923" y="2631"/>
                    <a:pt x="16221" y="2456"/>
                  </a:cubicBezTo>
                  <a:cubicBezTo>
                    <a:pt x="15695" y="2193"/>
                    <a:pt x="14994" y="2105"/>
                    <a:pt x="14467" y="2017"/>
                  </a:cubicBezTo>
                  <a:cubicBezTo>
                    <a:pt x="14117" y="1842"/>
                    <a:pt x="13854" y="1754"/>
                    <a:pt x="13503" y="1754"/>
                  </a:cubicBezTo>
                  <a:lnTo>
                    <a:pt x="13152" y="1754"/>
                  </a:lnTo>
                  <a:cubicBezTo>
                    <a:pt x="12802" y="1754"/>
                    <a:pt x="12626" y="1842"/>
                    <a:pt x="12363" y="1842"/>
                  </a:cubicBezTo>
                  <a:cubicBezTo>
                    <a:pt x="12188" y="1842"/>
                    <a:pt x="11925" y="1842"/>
                    <a:pt x="11749" y="2017"/>
                  </a:cubicBezTo>
                  <a:cubicBezTo>
                    <a:pt x="11486" y="2017"/>
                    <a:pt x="11311" y="2105"/>
                    <a:pt x="11048" y="2193"/>
                  </a:cubicBezTo>
                  <a:cubicBezTo>
                    <a:pt x="10785" y="2281"/>
                    <a:pt x="10522" y="2544"/>
                    <a:pt x="10347" y="2631"/>
                  </a:cubicBezTo>
                  <a:cubicBezTo>
                    <a:pt x="9996" y="2894"/>
                    <a:pt x="9645" y="3333"/>
                    <a:pt x="9470" y="3596"/>
                  </a:cubicBezTo>
                  <a:cubicBezTo>
                    <a:pt x="9207" y="3946"/>
                    <a:pt x="9119" y="4297"/>
                    <a:pt x="9031" y="4648"/>
                  </a:cubicBezTo>
                  <a:cubicBezTo>
                    <a:pt x="8856" y="5174"/>
                    <a:pt x="8768" y="5788"/>
                    <a:pt x="8768" y="6401"/>
                  </a:cubicBezTo>
                  <a:cubicBezTo>
                    <a:pt x="8768" y="7015"/>
                    <a:pt x="8856" y="7541"/>
                    <a:pt x="9031" y="8243"/>
                  </a:cubicBezTo>
                  <a:cubicBezTo>
                    <a:pt x="9031" y="8769"/>
                    <a:pt x="9119" y="9207"/>
                    <a:pt x="9207" y="9733"/>
                  </a:cubicBezTo>
                  <a:lnTo>
                    <a:pt x="9557" y="11399"/>
                  </a:lnTo>
                  <a:cubicBezTo>
                    <a:pt x="9557" y="11750"/>
                    <a:pt x="9645" y="12188"/>
                    <a:pt x="9733" y="12539"/>
                  </a:cubicBezTo>
                  <a:cubicBezTo>
                    <a:pt x="9470" y="12627"/>
                    <a:pt x="9031" y="12627"/>
                    <a:pt x="8593" y="12714"/>
                  </a:cubicBezTo>
                  <a:cubicBezTo>
                    <a:pt x="7278" y="13065"/>
                    <a:pt x="5787" y="13504"/>
                    <a:pt x="4647" y="14030"/>
                  </a:cubicBezTo>
                  <a:cubicBezTo>
                    <a:pt x="4034" y="14293"/>
                    <a:pt x="3507" y="14556"/>
                    <a:pt x="2981" y="14994"/>
                  </a:cubicBezTo>
                  <a:cubicBezTo>
                    <a:pt x="2543" y="15345"/>
                    <a:pt x="2105" y="15783"/>
                    <a:pt x="1666" y="16134"/>
                  </a:cubicBezTo>
                  <a:cubicBezTo>
                    <a:pt x="965" y="16660"/>
                    <a:pt x="526" y="17449"/>
                    <a:pt x="263" y="18238"/>
                  </a:cubicBezTo>
                  <a:cubicBezTo>
                    <a:pt x="0" y="18852"/>
                    <a:pt x="0" y="19554"/>
                    <a:pt x="88" y="20167"/>
                  </a:cubicBezTo>
                  <a:cubicBezTo>
                    <a:pt x="88" y="20430"/>
                    <a:pt x="88" y="20606"/>
                    <a:pt x="263" y="20869"/>
                  </a:cubicBezTo>
                  <a:cubicBezTo>
                    <a:pt x="351" y="21132"/>
                    <a:pt x="439" y="21482"/>
                    <a:pt x="526" y="21746"/>
                  </a:cubicBezTo>
                  <a:cubicBezTo>
                    <a:pt x="789" y="22009"/>
                    <a:pt x="965" y="22359"/>
                    <a:pt x="1315" y="22710"/>
                  </a:cubicBezTo>
                  <a:cubicBezTo>
                    <a:pt x="1666" y="23061"/>
                    <a:pt x="2017" y="23236"/>
                    <a:pt x="2455" y="23499"/>
                  </a:cubicBezTo>
                  <a:cubicBezTo>
                    <a:pt x="2718" y="23674"/>
                    <a:pt x="2981" y="23762"/>
                    <a:pt x="3332" y="24025"/>
                  </a:cubicBezTo>
                  <a:cubicBezTo>
                    <a:pt x="3770" y="24201"/>
                    <a:pt x="4034" y="24376"/>
                    <a:pt x="4472" y="24551"/>
                  </a:cubicBezTo>
                  <a:cubicBezTo>
                    <a:pt x="4823" y="24814"/>
                    <a:pt x="5086" y="24902"/>
                    <a:pt x="5349" y="24990"/>
                  </a:cubicBezTo>
                  <a:cubicBezTo>
                    <a:pt x="5699" y="25253"/>
                    <a:pt x="6050" y="25340"/>
                    <a:pt x="6401" y="25428"/>
                  </a:cubicBezTo>
                  <a:cubicBezTo>
                    <a:pt x="6927" y="25516"/>
                    <a:pt x="7453" y="25779"/>
                    <a:pt x="7979" y="26042"/>
                  </a:cubicBezTo>
                  <a:cubicBezTo>
                    <a:pt x="9207" y="26393"/>
                    <a:pt x="10434" y="26656"/>
                    <a:pt x="11749" y="26919"/>
                  </a:cubicBezTo>
                  <a:cubicBezTo>
                    <a:pt x="11749" y="27182"/>
                    <a:pt x="11662" y="27532"/>
                    <a:pt x="11486" y="27883"/>
                  </a:cubicBezTo>
                  <a:cubicBezTo>
                    <a:pt x="11311" y="28497"/>
                    <a:pt x="11223" y="29286"/>
                    <a:pt x="11048" y="30075"/>
                  </a:cubicBezTo>
                  <a:cubicBezTo>
                    <a:pt x="11048" y="30689"/>
                    <a:pt x="10960" y="31390"/>
                    <a:pt x="10960" y="32004"/>
                  </a:cubicBezTo>
                  <a:cubicBezTo>
                    <a:pt x="10960" y="32706"/>
                    <a:pt x="10960" y="33495"/>
                    <a:pt x="11048" y="34108"/>
                  </a:cubicBezTo>
                  <a:cubicBezTo>
                    <a:pt x="11048" y="34810"/>
                    <a:pt x="11311" y="35336"/>
                    <a:pt x="11486" y="35862"/>
                  </a:cubicBezTo>
                  <a:cubicBezTo>
                    <a:pt x="11749" y="36300"/>
                    <a:pt x="11837" y="36739"/>
                    <a:pt x="12100" y="37090"/>
                  </a:cubicBezTo>
                  <a:cubicBezTo>
                    <a:pt x="12275" y="37440"/>
                    <a:pt x="12626" y="37703"/>
                    <a:pt x="12802" y="38054"/>
                  </a:cubicBezTo>
                  <a:cubicBezTo>
                    <a:pt x="13591" y="38931"/>
                    <a:pt x="14818" y="39282"/>
                    <a:pt x="15870" y="39369"/>
                  </a:cubicBezTo>
                  <a:cubicBezTo>
                    <a:pt x="16017" y="39384"/>
                    <a:pt x="16163" y="39391"/>
                    <a:pt x="16308" y="39391"/>
                  </a:cubicBezTo>
                  <a:cubicBezTo>
                    <a:pt x="17037" y="39391"/>
                    <a:pt x="17755" y="39209"/>
                    <a:pt x="18413" y="38843"/>
                  </a:cubicBezTo>
                  <a:cubicBezTo>
                    <a:pt x="18939" y="38492"/>
                    <a:pt x="19553" y="37966"/>
                    <a:pt x="20079" y="37528"/>
                  </a:cubicBezTo>
                  <a:cubicBezTo>
                    <a:pt x="20956" y="36739"/>
                    <a:pt x="21745" y="35950"/>
                    <a:pt x="22446" y="35073"/>
                  </a:cubicBezTo>
                  <a:cubicBezTo>
                    <a:pt x="22709" y="35336"/>
                    <a:pt x="22885" y="35687"/>
                    <a:pt x="23148" y="35862"/>
                  </a:cubicBezTo>
                  <a:cubicBezTo>
                    <a:pt x="23499" y="36300"/>
                    <a:pt x="23937" y="36739"/>
                    <a:pt x="24375" y="37177"/>
                  </a:cubicBezTo>
                  <a:lnTo>
                    <a:pt x="25691" y="38492"/>
                  </a:lnTo>
                  <a:cubicBezTo>
                    <a:pt x="26217" y="39019"/>
                    <a:pt x="26743" y="39457"/>
                    <a:pt x="27269" y="39895"/>
                  </a:cubicBezTo>
                  <a:cubicBezTo>
                    <a:pt x="27707" y="40334"/>
                    <a:pt x="28321" y="40684"/>
                    <a:pt x="28847" y="40860"/>
                  </a:cubicBezTo>
                  <a:cubicBezTo>
                    <a:pt x="29461" y="41211"/>
                    <a:pt x="30250" y="41474"/>
                    <a:pt x="31039" y="41561"/>
                  </a:cubicBezTo>
                  <a:lnTo>
                    <a:pt x="31828" y="41561"/>
                  </a:lnTo>
                  <a:cubicBezTo>
                    <a:pt x="32091" y="41561"/>
                    <a:pt x="32442" y="41561"/>
                    <a:pt x="32793" y="41474"/>
                  </a:cubicBezTo>
                  <a:cubicBezTo>
                    <a:pt x="33231" y="41386"/>
                    <a:pt x="33669" y="41211"/>
                    <a:pt x="34020" y="41035"/>
                  </a:cubicBezTo>
                  <a:cubicBezTo>
                    <a:pt x="34283" y="40772"/>
                    <a:pt x="34634" y="40597"/>
                    <a:pt x="34985" y="40246"/>
                  </a:cubicBezTo>
                  <a:cubicBezTo>
                    <a:pt x="35423" y="39808"/>
                    <a:pt x="35774" y="39282"/>
                    <a:pt x="36037" y="38668"/>
                  </a:cubicBezTo>
                  <a:cubicBezTo>
                    <a:pt x="36300" y="38405"/>
                    <a:pt x="36388" y="37966"/>
                    <a:pt x="36475" y="37616"/>
                  </a:cubicBezTo>
                  <a:cubicBezTo>
                    <a:pt x="36651" y="37177"/>
                    <a:pt x="36738" y="36827"/>
                    <a:pt x="36738" y="36388"/>
                  </a:cubicBezTo>
                  <a:cubicBezTo>
                    <a:pt x="36826" y="35862"/>
                    <a:pt x="36826" y="35248"/>
                    <a:pt x="36826" y="34635"/>
                  </a:cubicBezTo>
                  <a:cubicBezTo>
                    <a:pt x="36826" y="33319"/>
                    <a:pt x="36475" y="32092"/>
                    <a:pt x="36300" y="30952"/>
                  </a:cubicBezTo>
                  <a:cubicBezTo>
                    <a:pt x="36037" y="29900"/>
                    <a:pt x="35774" y="28935"/>
                    <a:pt x="35423" y="27971"/>
                  </a:cubicBezTo>
                  <a:cubicBezTo>
                    <a:pt x="35774" y="27883"/>
                    <a:pt x="35949" y="27883"/>
                    <a:pt x="36212" y="27883"/>
                  </a:cubicBezTo>
                  <a:cubicBezTo>
                    <a:pt x="36738" y="27883"/>
                    <a:pt x="37352" y="27708"/>
                    <a:pt x="37966" y="27620"/>
                  </a:cubicBezTo>
                  <a:cubicBezTo>
                    <a:pt x="38492" y="27532"/>
                    <a:pt x="39106" y="27445"/>
                    <a:pt x="39719" y="27182"/>
                  </a:cubicBezTo>
                  <a:cubicBezTo>
                    <a:pt x="40333" y="27094"/>
                    <a:pt x="41035" y="26919"/>
                    <a:pt x="41561" y="26568"/>
                  </a:cubicBezTo>
                  <a:cubicBezTo>
                    <a:pt x="41999" y="26305"/>
                    <a:pt x="42437" y="26130"/>
                    <a:pt x="42788" y="25779"/>
                  </a:cubicBezTo>
                  <a:lnTo>
                    <a:pt x="43051" y="25428"/>
                  </a:lnTo>
                  <a:cubicBezTo>
                    <a:pt x="43314" y="25253"/>
                    <a:pt x="43402" y="24990"/>
                    <a:pt x="43665" y="24814"/>
                  </a:cubicBezTo>
                  <a:cubicBezTo>
                    <a:pt x="43928" y="24376"/>
                    <a:pt x="44191" y="23938"/>
                    <a:pt x="44279" y="23499"/>
                  </a:cubicBezTo>
                  <a:cubicBezTo>
                    <a:pt x="44366" y="23148"/>
                    <a:pt x="44542" y="22798"/>
                    <a:pt x="44542" y="22535"/>
                  </a:cubicBezTo>
                  <a:lnTo>
                    <a:pt x="44542" y="21307"/>
                  </a:lnTo>
                  <a:cubicBezTo>
                    <a:pt x="44542" y="20956"/>
                    <a:pt x="44366" y="20518"/>
                    <a:pt x="44279" y="19817"/>
                  </a:cubicBezTo>
                  <a:cubicBezTo>
                    <a:pt x="44191" y="19378"/>
                    <a:pt x="43928" y="18852"/>
                    <a:pt x="43753" y="18414"/>
                  </a:cubicBezTo>
                  <a:cubicBezTo>
                    <a:pt x="43490" y="17975"/>
                    <a:pt x="43314" y="17625"/>
                    <a:pt x="42964" y="17186"/>
                  </a:cubicBezTo>
                  <a:lnTo>
                    <a:pt x="42350" y="16572"/>
                  </a:lnTo>
                  <a:cubicBezTo>
                    <a:pt x="41561" y="16046"/>
                    <a:pt x="40772" y="15433"/>
                    <a:pt x="39895" y="15169"/>
                  </a:cubicBezTo>
                  <a:cubicBezTo>
                    <a:pt x="39544" y="15082"/>
                    <a:pt x="39369" y="14906"/>
                    <a:pt x="39018" y="14819"/>
                  </a:cubicBezTo>
                  <a:cubicBezTo>
                    <a:pt x="38843" y="14731"/>
                    <a:pt x="38492" y="14731"/>
                    <a:pt x="38141" y="14556"/>
                  </a:cubicBezTo>
                  <a:cubicBezTo>
                    <a:pt x="37966" y="14556"/>
                    <a:pt x="37790" y="14468"/>
                    <a:pt x="37615" y="14468"/>
                  </a:cubicBezTo>
                  <a:cubicBezTo>
                    <a:pt x="36826" y="14380"/>
                    <a:pt x="36037" y="14117"/>
                    <a:pt x="35160" y="14030"/>
                  </a:cubicBezTo>
                  <a:cubicBezTo>
                    <a:pt x="34722" y="14030"/>
                    <a:pt x="34459" y="13942"/>
                    <a:pt x="34020" y="13942"/>
                  </a:cubicBezTo>
                  <a:lnTo>
                    <a:pt x="33669" y="13942"/>
                  </a:lnTo>
                  <a:cubicBezTo>
                    <a:pt x="34283" y="12188"/>
                    <a:pt x="34897" y="10347"/>
                    <a:pt x="35160" y="8506"/>
                  </a:cubicBezTo>
                  <a:cubicBezTo>
                    <a:pt x="35423" y="7278"/>
                    <a:pt x="35774" y="5963"/>
                    <a:pt x="35598" y="4648"/>
                  </a:cubicBezTo>
                  <a:cubicBezTo>
                    <a:pt x="35598" y="3946"/>
                    <a:pt x="35511" y="3333"/>
                    <a:pt x="35160" y="2631"/>
                  </a:cubicBezTo>
                  <a:cubicBezTo>
                    <a:pt x="34985" y="2193"/>
                    <a:pt x="34634" y="1667"/>
                    <a:pt x="34196" y="1316"/>
                  </a:cubicBezTo>
                  <a:cubicBezTo>
                    <a:pt x="34020" y="1141"/>
                    <a:pt x="33669" y="1053"/>
                    <a:pt x="33406" y="790"/>
                  </a:cubicBezTo>
                  <a:cubicBezTo>
                    <a:pt x="33319" y="702"/>
                    <a:pt x="33231" y="615"/>
                    <a:pt x="33143" y="615"/>
                  </a:cubicBezTo>
                  <a:cubicBezTo>
                    <a:pt x="32793" y="439"/>
                    <a:pt x="32530" y="352"/>
                    <a:pt x="32267" y="264"/>
                  </a:cubicBezTo>
                  <a:cubicBezTo>
                    <a:pt x="31828" y="88"/>
                    <a:pt x="31127" y="1"/>
                    <a:pt x="30601" y="1"/>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chemeClr val="accent1"/>
                </a:solidFill>
              </a:endParaRPr>
            </a:p>
          </p:txBody>
        </p:sp>
        <p:sp>
          <p:nvSpPr>
            <p:cNvPr id="698" name="Google Shape;698;p39"/>
            <p:cNvSpPr/>
            <p:nvPr/>
          </p:nvSpPr>
          <p:spPr>
            <a:xfrm>
              <a:off x="4291125" y="3868000"/>
              <a:ext cx="70175" cy="65775"/>
            </a:xfrm>
            <a:custGeom>
              <a:avLst/>
              <a:gdLst/>
              <a:ahLst/>
              <a:cxnLst/>
              <a:rect l="l" t="t" r="r" b="b"/>
              <a:pathLst>
                <a:path w="2807" h="2631" extrusionOk="0">
                  <a:moveTo>
                    <a:pt x="1491" y="0"/>
                  </a:moveTo>
                  <a:cubicBezTo>
                    <a:pt x="790" y="0"/>
                    <a:pt x="176" y="439"/>
                    <a:pt x="89" y="1315"/>
                  </a:cubicBezTo>
                  <a:cubicBezTo>
                    <a:pt x="1" y="1929"/>
                    <a:pt x="527" y="2631"/>
                    <a:pt x="1316" y="2631"/>
                  </a:cubicBezTo>
                  <a:cubicBezTo>
                    <a:pt x="2105" y="2631"/>
                    <a:pt x="2719" y="2192"/>
                    <a:pt x="2719" y="1403"/>
                  </a:cubicBezTo>
                  <a:cubicBezTo>
                    <a:pt x="2807" y="614"/>
                    <a:pt x="2281" y="0"/>
                    <a:pt x="1491"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chemeClr val="accent1"/>
                </a:solidFill>
              </a:endParaRPr>
            </a:p>
          </p:txBody>
        </p:sp>
      </p:grpSp>
    </p:spTree>
    <p:extLst>
      <p:ext uri="{BB962C8B-B14F-4D97-AF65-F5344CB8AC3E}">
        <p14:creationId xmlns:p14="http://schemas.microsoft.com/office/powerpoint/2010/main" val="4162349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Structure of a Problem</a:t>
            </a:r>
          </a:p>
        </p:txBody>
      </p:sp>
      <p:pic>
        <p:nvPicPr>
          <p:cNvPr id="4" name="Picture 3"/>
          <p:cNvPicPr>
            <a:picLocks noChangeAspect="1"/>
          </p:cNvPicPr>
          <p:nvPr/>
        </p:nvPicPr>
        <p:blipFill>
          <a:blip r:embed="rId2"/>
          <a:stretch>
            <a:fillRect/>
          </a:stretch>
        </p:blipFill>
        <p:spPr>
          <a:xfrm>
            <a:off x="928382" y="2181139"/>
            <a:ext cx="9798341" cy="3467448"/>
          </a:xfrm>
          <a:prstGeom prst="rect">
            <a:avLst/>
          </a:prstGeom>
          <a:ln>
            <a:noFill/>
          </a:ln>
          <a:effectLst>
            <a:softEdge rad="112500"/>
          </a:effectLst>
        </p:spPr>
      </p:pic>
    </p:spTree>
    <p:extLst>
      <p:ext uri="{BB962C8B-B14F-4D97-AF65-F5344CB8AC3E}">
        <p14:creationId xmlns:p14="http://schemas.microsoft.com/office/powerpoint/2010/main" val="374582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897" y="626921"/>
            <a:ext cx="8138696" cy="1372148"/>
          </a:xfrm>
        </p:spPr>
        <p:txBody>
          <a:bodyPr>
            <a:normAutofit fontScale="90000"/>
          </a:bodyPr>
          <a:lstStyle/>
          <a:p>
            <a:pPr algn="just"/>
            <a:r>
              <a:rPr lang="en-US" dirty="0"/>
              <a:t>What will you eat and how will you </a:t>
            </a:r>
            <a:r>
              <a:rPr lang="en-US" dirty="0" smtClean="0"/>
              <a:t>obtain </a:t>
            </a:r>
            <a:r>
              <a:rPr lang="en-US" dirty="0"/>
              <a:t>your food?</a:t>
            </a:r>
            <a:br>
              <a:rPr lang="en-US" dirty="0"/>
            </a:br>
            <a:endParaRPr lang="en-US" dirty="0"/>
          </a:p>
        </p:txBody>
      </p:sp>
      <p:sp>
        <p:nvSpPr>
          <p:cNvPr id="3" name="Text Placeholder 2"/>
          <p:cNvSpPr>
            <a:spLocks noGrp="1"/>
          </p:cNvSpPr>
          <p:nvPr>
            <p:ph type="body" idx="1"/>
          </p:nvPr>
        </p:nvSpPr>
        <p:spPr>
          <a:xfrm>
            <a:off x="659934" y="2200406"/>
            <a:ext cx="10293165" cy="3448180"/>
          </a:xfrm>
        </p:spPr>
        <p:txBody>
          <a:bodyPr>
            <a:noAutofit/>
          </a:bodyPr>
          <a:lstStyle/>
          <a:p>
            <a:pPr marL="203195" indent="0" algn="just">
              <a:buNone/>
            </a:pPr>
            <a:r>
              <a:rPr lang="en-US" sz="2400" dirty="0"/>
              <a:t> To decide what you will eat you will have to weigh endless options-whether to cook at home or bring cooked food from outside home, if cooking at home then what resources and materials are available and what and how much can be cooked from it. </a:t>
            </a:r>
          </a:p>
          <a:p>
            <a:pPr marL="203195" indent="0" algn="just">
              <a:buNone/>
            </a:pPr>
            <a:r>
              <a:rPr lang="en-US" sz="2400" dirty="0"/>
              <a:t>Likewise, if food is ordered from outside what can be ordered and how much. You are also likely to weigh the financial aspect and a number of other aspects(such as choice of cuisine, location etc.) while solving the problem of what will you eat.</a:t>
            </a:r>
          </a:p>
          <a:p>
            <a:pPr algn="just"/>
            <a:endParaRPr lang="en-US" sz="2400" dirty="0"/>
          </a:p>
        </p:txBody>
      </p:sp>
    </p:spTree>
    <p:extLst>
      <p:ext uri="{BB962C8B-B14F-4D97-AF65-F5344CB8AC3E}">
        <p14:creationId xmlns:p14="http://schemas.microsoft.com/office/powerpoint/2010/main" val="2586761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STRUCTURE:</a:t>
            </a:r>
            <a:endParaRPr lang="en-US" dirty="0">
              <a:solidFill>
                <a:schemeClr val="tx1"/>
              </a:solidFill>
            </a:endParaRPr>
          </a:p>
        </p:txBody>
      </p:sp>
      <p:sp>
        <p:nvSpPr>
          <p:cNvPr id="3" name="Rectangle 2"/>
          <p:cNvSpPr/>
          <p:nvPr/>
        </p:nvSpPr>
        <p:spPr>
          <a:xfrm>
            <a:off x="1073792" y="1931155"/>
            <a:ext cx="10158209" cy="3785652"/>
          </a:xfrm>
          <a:prstGeom prst="rect">
            <a:avLst/>
          </a:prstGeom>
        </p:spPr>
        <p:txBody>
          <a:bodyPr wrap="square">
            <a:spAutoFit/>
          </a:bodyPr>
          <a:lstStyle/>
          <a:p>
            <a:pPr algn="just"/>
            <a:r>
              <a:rPr lang="en-US" sz="2400" dirty="0">
                <a:latin typeface="Questrial" panose="020B0604020202020204" charset="0"/>
              </a:rPr>
              <a:t>Solving a problem entails </a:t>
            </a:r>
            <a:endParaRPr lang="en-US" sz="2400" dirty="0" smtClean="0">
              <a:latin typeface="Questrial" panose="020B0604020202020204" charset="0"/>
            </a:endParaRPr>
          </a:p>
          <a:p>
            <a:pPr marL="342900" indent="-342900" algn="just">
              <a:buFont typeface="Arial" panose="020B0604020202020204" pitchFamily="34" charset="0"/>
              <a:buChar char="•"/>
            </a:pPr>
            <a:r>
              <a:rPr lang="en-US" sz="2400" dirty="0" smtClean="0">
                <a:latin typeface="Questrial" panose="020B0604020202020204" charset="0"/>
              </a:rPr>
              <a:t>the </a:t>
            </a:r>
            <a:r>
              <a:rPr lang="en-US" sz="2400" dirty="0">
                <a:latin typeface="Questrial" panose="020B0604020202020204" charset="0"/>
              </a:rPr>
              <a:t>goal (to eat something) and the numerous paths that might be undertaken to reach the goal (from where and what to procure for eating). </a:t>
            </a:r>
          </a:p>
          <a:p>
            <a:pPr algn="just"/>
            <a:r>
              <a:rPr lang="en-US" sz="2400" dirty="0">
                <a:latin typeface="Questrial" panose="020B0604020202020204" charset="0"/>
              </a:rPr>
              <a:t>Each path includes numerous sub-steps and sub-goals that fit together to meet the larger goal. </a:t>
            </a:r>
          </a:p>
          <a:p>
            <a:pPr algn="just"/>
            <a:r>
              <a:rPr lang="en-US" sz="2400" dirty="0">
                <a:latin typeface="Questrial" panose="020B0604020202020204" charset="0"/>
              </a:rPr>
              <a:t>                                 Thus, putting it in very simple terms, every problem has an initial stage or a current situation that helps define and delimit the nature of the problem; a desired outcome or the goal that needs to be achieved through a series of steps; and a path for reaching that goal.</a:t>
            </a:r>
          </a:p>
        </p:txBody>
      </p:sp>
    </p:spTree>
    <p:extLst>
      <p:ext uri="{BB962C8B-B14F-4D97-AF65-F5344CB8AC3E}">
        <p14:creationId xmlns:p14="http://schemas.microsoft.com/office/powerpoint/2010/main" val="3177268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Classes of Problems</a:t>
            </a:r>
          </a:p>
        </p:txBody>
      </p:sp>
      <p:sp>
        <p:nvSpPr>
          <p:cNvPr id="3" name="Text Placeholder 2"/>
          <p:cNvSpPr>
            <a:spLocks noGrp="1"/>
          </p:cNvSpPr>
          <p:nvPr>
            <p:ph type="body" idx="1"/>
          </p:nvPr>
        </p:nvSpPr>
        <p:spPr>
          <a:xfrm>
            <a:off x="212522" y="1596400"/>
            <a:ext cx="10782649" cy="4555200"/>
          </a:xfrm>
        </p:spPr>
        <p:txBody>
          <a:bodyPr>
            <a:normAutofit/>
          </a:bodyPr>
          <a:lstStyle/>
          <a:p>
            <a:pPr marL="203195" indent="0">
              <a:buNone/>
            </a:pPr>
            <a:r>
              <a:rPr lang="en-US" sz="1867" dirty="0"/>
              <a:t>Problems can be classified into two categories-well-defined problems and Ill-defined problems. </a:t>
            </a:r>
            <a:br>
              <a:rPr lang="en-US" sz="1867" dirty="0"/>
            </a:br>
            <a:endParaRPr lang="en-US" sz="1867" dirty="0"/>
          </a:p>
          <a:p>
            <a:r>
              <a:rPr lang="en-US" sz="1867" dirty="0">
                <a:solidFill>
                  <a:schemeClr val="accent3"/>
                </a:solidFill>
              </a:rPr>
              <a:t>Well-Defined Problems: </a:t>
            </a:r>
            <a:r>
              <a:rPr lang="en-US" sz="1867" dirty="0"/>
              <a:t>In a well defined problem, the initial state, the goal state and one or more paths or operators to obtain that goal are clearly stated.</a:t>
            </a:r>
          </a:p>
          <a:p>
            <a:endParaRPr lang="en-US" sz="1867" dirty="0"/>
          </a:p>
          <a:p>
            <a:pPr marL="203195" indent="0">
              <a:buNone/>
            </a:pPr>
            <a:r>
              <a:rPr lang="en-US" sz="1867" dirty="0"/>
              <a:t>Your car doesn’t start in the morning and you want to try and find out what’s wrong with it • </a:t>
            </a:r>
            <a:r>
              <a:rPr lang="en-US" sz="1867" dirty="0" smtClean="0"/>
              <a:t>You </a:t>
            </a:r>
            <a:r>
              <a:rPr lang="en-US" sz="1867" dirty="0"/>
              <a:t>want to beat an opponent at chess </a:t>
            </a:r>
            <a:endParaRPr lang="en-US" sz="1867" dirty="0" smtClean="0"/>
          </a:p>
          <a:p>
            <a:pPr marL="203195" indent="0">
              <a:buNone/>
            </a:pPr>
            <a:r>
              <a:rPr lang="en-US" sz="1867" dirty="0" smtClean="0"/>
              <a:t>• </a:t>
            </a:r>
            <a:r>
              <a:rPr lang="en-US" sz="1867" dirty="0"/>
              <a:t>You want to find a street in an unfamiliar city</a:t>
            </a:r>
          </a:p>
          <a:p>
            <a:endParaRPr lang="en-US" sz="1867" dirty="0"/>
          </a:p>
          <a:p>
            <a:pPr marL="203195" indent="0">
              <a:buNone/>
            </a:pPr>
            <a:endParaRPr lang="en-US" sz="1867" dirty="0"/>
          </a:p>
          <a:p>
            <a:pPr algn="just"/>
            <a:r>
              <a:rPr lang="en-US" sz="1867" dirty="0">
                <a:solidFill>
                  <a:schemeClr val="accent3"/>
                </a:solidFill>
              </a:rPr>
              <a:t>Ill-defined problems: </a:t>
            </a:r>
            <a:r>
              <a:rPr lang="en-US" sz="1867" dirty="0"/>
              <a:t>are those in which the goal state, the initial state and the operators are not clearly defined.  </a:t>
            </a:r>
          </a:p>
          <a:p>
            <a:pPr marL="203195" indent="0">
              <a:buNone/>
            </a:pPr>
            <a:r>
              <a:rPr lang="en-US" dirty="0"/>
              <a:t>• You want to be happy </a:t>
            </a:r>
            <a:endParaRPr lang="en-US" dirty="0" smtClean="0"/>
          </a:p>
          <a:p>
            <a:pPr marL="203195" indent="0">
              <a:buNone/>
            </a:pPr>
            <a:r>
              <a:rPr lang="en-US" dirty="0" smtClean="0"/>
              <a:t>• </a:t>
            </a:r>
            <a:r>
              <a:rPr lang="en-US" dirty="0"/>
              <a:t>You want to be successful </a:t>
            </a:r>
          </a:p>
        </p:txBody>
      </p:sp>
    </p:spTree>
    <p:extLst>
      <p:ext uri="{BB962C8B-B14F-4D97-AF65-F5344CB8AC3E}">
        <p14:creationId xmlns:p14="http://schemas.microsoft.com/office/powerpoint/2010/main" val="2648745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Problem Solving Process</a:t>
            </a:r>
            <a:br>
              <a:rPr lang="en-US"/>
            </a:br>
            <a:endParaRPr lang="en-US"/>
          </a:p>
        </p:txBody>
      </p:sp>
      <p:sp>
        <p:nvSpPr>
          <p:cNvPr id="3" name="Text Placeholder 2"/>
          <p:cNvSpPr>
            <a:spLocks noGrp="1"/>
          </p:cNvSpPr>
          <p:nvPr>
            <p:ph type="body" idx="1"/>
          </p:nvPr>
        </p:nvSpPr>
        <p:spPr/>
        <p:txBody>
          <a:bodyPr/>
          <a:lstStyle/>
          <a:p>
            <a:r>
              <a:rPr lang="en-US" sz="2133" dirty="0"/>
              <a:t>John </a:t>
            </a:r>
            <a:r>
              <a:rPr lang="en-US" sz="2133" dirty="0" err="1"/>
              <a:t>Bransford</a:t>
            </a:r>
            <a:r>
              <a:rPr lang="en-US" sz="2133" dirty="0"/>
              <a:t> and Barry Stein (1993) have used the acronym </a:t>
            </a:r>
            <a:r>
              <a:rPr lang="en-US" sz="2133" b="1" u="sng" dirty="0">
                <a:solidFill>
                  <a:srgbClr val="FFFF00"/>
                </a:solidFill>
              </a:rPr>
              <a:t>IDEAL</a:t>
            </a:r>
            <a:r>
              <a:rPr lang="en-US" sz="2133" dirty="0"/>
              <a:t> for five steps in such strategies-</a:t>
            </a:r>
          </a:p>
          <a:p>
            <a:endParaRPr lang="en-US" sz="2133" dirty="0"/>
          </a:p>
          <a:p>
            <a:pPr marL="203195" indent="0">
              <a:buNone/>
            </a:pPr>
            <a:r>
              <a:rPr lang="en-US" sz="2133" dirty="0"/>
              <a:t>I-Identify </a:t>
            </a:r>
            <a:r>
              <a:rPr lang="en-US" sz="2133" dirty="0" smtClean="0"/>
              <a:t>problems</a:t>
            </a:r>
            <a:r>
              <a:rPr lang="en-US" sz="2133" dirty="0"/>
              <a:t/>
            </a:r>
            <a:br>
              <a:rPr lang="en-US" sz="2133" dirty="0"/>
            </a:br>
            <a:r>
              <a:rPr lang="en-US" sz="2133" dirty="0"/>
              <a:t>D-Define goals and represent the problems</a:t>
            </a:r>
            <a:br>
              <a:rPr lang="en-US" sz="2133" dirty="0"/>
            </a:br>
            <a:r>
              <a:rPr lang="en-US" sz="2133" dirty="0"/>
              <a:t>E-Explore possible strategies</a:t>
            </a:r>
            <a:br>
              <a:rPr lang="en-US" sz="2133" dirty="0"/>
            </a:br>
            <a:r>
              <a:rPr lang="en-US" sz="2133" dirty="0"/>
              <a:t>A-Anticipate outcomes and act</a:t>
            </a:r>
            <a:br>
              <a:rPr lang="en-US" sz="2133" dirty="0"/>
            </a:br>
            <a:r>
              <a:rPr lang="en-US" sz="2133" dirty="0"/>
              <a:t>L-Look back and learn.</a:t>
            </a:r>
          </a:p>
          <a:p>
            <a:endParaRPr lang="en-US" dirty="0"/>
          </a:p>
        </p:txBody>
      </p:sp>
    </p:spTree>
    <p:extLst>
      <p:ext uri="{BB962C8B-B14F-4D97-AF65-F5344CB8AC3E}">
        <p14:creationId xmlns:p14="http://schemas.microsoft.com/office/powerpoint/2010/main" val="353653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201" y="1463011"/>
            <a:ext cx="6293849" cy="4555200"/>
          </a:xfrm>
        </p:spPr>
        <p:txBody>
          <a:bodyPr>
            <a:normAutofit/>
          </a:bodyPr>
          <a:lstStyle/>
          <a:p>
            <a:r>
              <a:rPr lang="en-US" sz="2133" dirty="0"/>
              <a:t>I -</a:t>
            </a:r>
            <a:r>
              <a:rPr lang="en-US" sz="2133" b="1" dirty="0"/>
              <a:t> Identify</a:t>
            </a:r>
            <a:r>
              <a:rPr lang="en-US" sz="2133" dirty="0"/>
              <a:t> it </a:t>
            </a:r>
            <a:r>
              <a:rPr lang="en-US" sz="2133" i="1" dirty="0"/>
              <a:t>(What is the problem? What decision needs to be made?)</a:t>
            </a:r>
            <a:endParaRPr lang="en-US" sz="2133" dirty="0"/>
          </a:p>
          <a:p>
            <a:r>
              <a:rPr lang="en-US" sz="2133" dirty="0"/>
              <a:t>D - </a:t>
            </a:r>
            <a:r>
              <a:rPr lang="en-US" sz="2133" b="1" dirty="0"/>
              <a:t>Define</a:t>
            </a:r>
            <a:r>
              <a:rPr lang="en-US" sz="2133" dirty="0"/>
              <a:t> it </a:t>
            </a:r>
            <a:r>
              <a:rPr lang="en-US" sz="2133" i="1" dirty="0"/>
              <a:t>(Why is this a problem? What is the desired outcome?)</a:t>
            </a:r>
            <a:endParaRPr lang="en-US" sz="2133" dirty="0"/>
          </a:p>
          <a:p>
            <a:r>
              <a:rPr lang="en-US" sz="2133" dirty="0"/>
              <a:t>E - </a:t>
            </a:r>
            <a:r>
              <a:rPr lang="en-US" sz="2133" b="1" dirty="0"/>
              <a:t>Explore</a:t>
            </a:r>
            <a:r>
              <a:rPr lang="en-US" sz="2133" dirty="0"/>
              <a:t> solutions (</a:t>
            </a:r>
            <a:r>
              <a:rPr lang="en-US" sz="2133" i="1" dirty="0"/>
              <a:t>How can you solve it?</a:t>
            </a:r>
            <a:r>
              <a:rPr lang="en-US" sz="2133" dirty="0"/>
              <a:t>)</a:t>
            </a:r>
          </a:p>
          <a:p>
            <a:r>
              <a:rPr lang="en-US" sz="2133" dirty="0"/>
              <a:t>A - </a:t>
            </a:r>
            <a:r>
              <a:rPr lang="en-US" sz="2133" b="1" dirty="0"/>
              <a:t>Action</a:t>
            </a:r>
            <a:r>
              <a:rPr lang="en-US" sz="2133" dirty="0"/>
              <a:t> (</a:t>
            </a:r>
            <a:r>
              <a:rPr lang="en-US" sz="2133" i="1" dirty="0"/>
              <a:t>Execute the chosen strategy!</a:t>
            </a:r>
            <a:r>
              <a:rPr lang="en-US" sz="2133" dirty="0"/>
              <a:t>)</a:t>
            </a:r>
          </a:p>
          <a:p>
            <a:r>
              <a:rPr lang="en-US" sz="2133" dirty="0"/>
              <a:t>L - </a:t>
            </a:r>
            <a:r>
              <a:rPr lang="en-US" sz="2133" b="1" dirty="0"/>
              <a:t>Look </a:t>
            </a:r>
            <a:r>
              <a:rPr lang="en-US" sz="2133" dirty="0"/>
              <a:t>back (</a:t>
            </a:r>
            <a:r>
              <a:rPr lang="en-US" sz="2133" i="1" dirty="0"/>
              <a:t>What did you learn? Was it effective? What could you change?</a:t>
            </a:r>
            <a:r>
              <a:rPr lang="en-US" sz="2133" dirty="0"/>
              <a:t>)</a:t>
            </a:r>
          </a:p>
        </p:txBody>
      </p:sp>
      <p:pic>
        <p:nvPicPr>
          <p:cNvPr id="4" name="Picture 3"/>
          <p:cNvPicPr>
            <a:picLocks noChangeAspect="1"/>
          </p:cNvPicPr>
          <p:nvPr/>
        </p:nvPicPr>
        <p:blipFill rotWithShape="1">
          <a:blip r:embed="rId2"/>
          <a:srcRect l="27652" t="21812" r="27647" b="22252"/>
          <a:stretch/>
        </p:blipFill>
        <p:spPr>
          <a:xfrm>
            <a:off x="6845417" y="1463011"/>
            <a:ext cx="5234731" cy="4397261"/>
          </a:xfrm>
          <a:prstGeom prst="rect">
            <a:avLst/>
          </a:prstGeom>
          <a:ln>
            <a:noFill/>
          </a:ln>
          <a:effectLst>
            <a:softEdge rad="112500"/>
          </a:effectLst>
        </p:spPr>
      </p:pic>
    </p:spTree>
    <p:extLst>
      <p:ext uri="{BB962C8B-B14F-4D97-AF65-F5344CB8AC3E}">
        <p14:creationId xmlns:p14="http://schemas.microsoft.com/office/powerpoint/2010/main" val="3573820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80" y="929698"/>
            <a:ext cx="9363835" cy="909613"/>
          </a:xfrm>
        </p:spPr>
        <p:txBody>
          <a:bodyPr>
            <a:normAutofit fontScale="90000"/>
          </a:bodyPr>
          <a:lstStyle/>
          <a:p>
            <a:r>
              <a:rPr lang="en-US" i="1" dirty="0" smtClean="0"/>
              <a:t>Jovan </a:t>
            </a:r>
            <a:r>
              <a:rPr lang="en-US" i="1" dirty="0"/>
              <a:t>has been laid off due to COVID-19 and needs to ensure he still has an income.</a:t>
            </a:r>
            <a:endParaRPr lang="en-US" dirty="0"/>
          </a:p>
        </p:txBody>
      </p:sp>
      <p:sp>
        <p:nvSpPr>
          <p:cNvPr id="3" name="Text Placeholder 2"/>
          <p:cNvSpPr>
            <a:spLocks noGrp="1"/>
          </p:cNvSpPr>
          <p:nvPr>
            <p:ph type="body" idx="1"/>
          </p:nvPr>
        </p:nvSpPr>
        <p:spPr>
          <a:xfrm>
            <a:off x="831200" y="2916269"/>
            <a:ext cx="10603600" cy="1938161"/>
          </a:xfrm>
        </p:spPr>
        <p:txBody>
          <a:bodyPr>
            <a:noAutofit/>
          </a:bodyPr>
          <a:lstStyle/>
          <a:p>
            <a:pPr marL="0" indent="0">
              <a:buNone/>
            </a:pPr>
            <a:r>
              <a:rPr lang="en-US" sz="1867" b="1" dirty="0">
                <a:solidFill>
                  <a:schemeClr val="accent3"/>
                </a:solidFill>
              </a:rPr>
              <a:t>1. Identify The Problem</a:t>
            </a:r>
          </a:p>
          <a:p>
            <a:r>
              <a:rPr lang="en-US" sz="1867" dirty="0"/>
              <a:t>Ask yourself what it is that needs to be solved or accomplished.</a:t>
            </a:r>
          </a:p>
          <a:p>
            <a:r>
              <a:rPr lang="en-US" sz="1867" dirty="0"/>
              <a:t>Can it be fixed or improved?</a:t>
            </a:r>
          </a:p>
          <a:p>
            <a:pPr marL="0" indent="0">
              <a:buNone/>
            </a:pPr>
            <a:endParaRPr lang="en-US" sz="1867" b="1" dirty="0"/>
          </a:p>
          <a:p>
            <a:pPr marL="0" indent="0">
              <a:buNone/>
            </a:pPr>
            <a:r>
              <a:rPr lang="en-US" sz="1867" b="1" dirty="0"/>
              <a:t>Consider </a:t>
            </a:r>
            <a:r>
              <a:rPr lang="en-US" sz="1867" b="1" dirty="0" smtClean="0"/>
              <a:t>Jovan </a:t>
            </a:r>
            <a:r>
              <a:rPr lang="en-US" sz="1867" b="1" dirty="0"/>
              <a:t>scenario.</a:t>
            </a:r>
            <a:r>
              <a:rPr lang="en-US" sz="1867" dirty="0"/>
              <a:t> His problem is real and he needs to address his income loss due to being laid off.</a:t>
            </a:r>
          </a:p>
          <a:p>
            <a:endParaRPr lang="en-US" sz="1867" dirty="0"/>
          </a:p>
        </p:txBody>
      </p:sp>
      <p:pic>
        <p:nvPicPr>
          <p:cNvPr id="4" name="Content Placeholder 3"/>
          <p:cNvPicPr>
            <a:picLocks noChangeAspect="1"/>
          </p:cNvPicPr>
          <p:nvPr/>
        </p:nvPicPr>
        <p:blipFill>
          <a:blip r:embed="rId2"/>
          <a:stretch>
            <a:fillRect/>
          </a:stretch>
        </p:blipFill>
        <p:spPr>
          <a:xfrm>
            <a:off x="7203347" y="5025288"/>
            <a:ext cx="3965643" cy="1753017"/>
          </a:xfrm>
          <a:prstGeom prst="rect">
            <a:avLst/>
          </a:prstGeom>
          <a:ln>
            <a:noFill/>
          </a:ln>
          <a:effectLst>
            <a:softEdge rad="112500"/>
          </a:effectLst>
        </p:spPr>
      </p:pic>
    </p:spTree>
    <p:extLst>
      <p:ext uri="{BB962C8B-B14F-4D97-AF65-F5344CB8AC3E}">
        <p14:creationId xmlns:p14="http://schemas.microsoft.com/office/powerpoint/2010/main" val="2386779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3703" y="679202"/>
            <a:ext cx="7063652" cy="3045511"/>
          </a:xfrm>
        </p:spPr>
        <p:txBody>
          <a:bodyPr>
            <a:normAutofit/>
          </a:bodyPr>
          <a:lstStyle/>
          <a:p>
            <a:pPr marL="0" indent="0">
              <a:buNone/>
            </a:pPr>
            <a:r>
              <a:rPr lang="en-US" b="1" dirty="0">
                <a:solidFill>
                  <a:schemeClr val="accent3"/>
                </a:solidFill>
              </a:rPr>
              <a:t>2</a:t>
            </a:r>
            <a:r>
              <a:rPr lang="en-US" sz="2133" b="1" dirty="0">
                <a:solidFill>
                  <a:schemeClr val="accent3"/>
                </a:solidFill>
              </a:rPr>
              <a:t>. Define The Problem</a:t>
            </a:r>
            <a:r>
              <a:rPr lang="en-US" sz="2133" b="1" dirty="0"/>
              <a:t> </a:t>
            </a:r>
          </a:p>
          <a:p>
            <a:r>
              <a:rPr lang="en-US" sz="2133" dirty="0"/>
              <a:t>This step is similar to Identifying the problem, but seeks to explain </a:t>
            </a:r>
            <a:r>
              <a:rPr lang="en-US" sz="2133" b="1" dirty="0"/>
              <a:t>why</a:t>
            </a:r>
            <a:r>
              <a:rPr lang="en-US" sz="2133" dirty="0"/>
              <a:t> it's a problem.</a:t>
            </a:r>
          </a:p>
          <a:p>
            <a:r>
              <a:rPr lang="en-US" sz="2133" dirty="0"/>
              <a:t>What is at stake?</a:t>
            </a:r>
          </a:p>
          <a:p>
            <a:r>
              <a:rPr lang="en-US" sz="2133" dirty="0"/>
              <a:t>How will you be affected?</a:t>
            </a:r>
          </a:p>
          <a:p>
            <a:r>
              <a:rPr lang="en-US" sz="2133" dirty="0"/>
              <a:t>What would you like to accomplish?</a:t>
            </a:r>
          </a:p>
          <a:p>
            <a:r>
              <a:rPr lang="en-US" sz="2133" dirty="0"/>
              <a:t>What is in the way?</a:t>
            </a:r>
          </a:p>
          <a:p>
            <a:endParaRPr lang="en-US" sz="2133" dirty="0"/>
          </a:p>
          <a:p>
            <a:pPr marL="203195" indent="0">
              <a:buNone/>
            </a:pPr>
            <a:endParaRPr lang="en-US" sz="2133" dirty="0"/>
          </a:p>
          <a:p>
            <a:endParaRPr lang="en-US" sz="2133" dirty="0"/>
          </a:p>
          <a:p>
            <a:endParaRPr lang="en-US" sz="2133" dirty="0"/>
          </a:p>
          <a:p>
            <a:pPr marL="203195" indent="0">
              <a:buNone/>
            </a:pP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8731" y="0"/>
            <a:ext cx="3983269" cy="2919043"/>
          </a:xfrm>
          <a:prstGeom prst="rect">
            <a:avLst/>
          </a:prstGeom>
        </p:spPr>
      </p:pic>
      <p:sp>
        <p:nvSpPr>
          <p:cNvPr id="5" name="Text Placeholder 2"/>
          <p:cNvSpPr txBox="1">
            <a:spLocks/>
          </p:cNvSpPr>
          <p:nvPr/>
        </p:nvSpPr>
        <p:spPr>
          <a:xfrm>
            <a:off x="743704" y="3203043"/>
            <a:ext cx="10771585" cy="5079999"/>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200"/>
              <a:buFont typeface="Questrial"/>
              <a:buChar char="●"/>
              <a:defRPr sz="1200" b="0" i="0" u="none" strike="noStrike" cap="none">
                <a:solidFill>
                  <a:schemeClr val="dk2"/>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2"/>
              </a:buClr>
              <a:buSzPts val="1600"/>
              <a:buFont typeface="Questrial"/>
              <a:buChar char="○"/>
              <a:defRPr sz="1200" b="0" i="0" u="none" strike="noStrike" cap="none">
                <a:solidFill>
                  <a:schemeClr val="dk2"/>
                </a:solidFill>
                <a:latin typeface="Questrial"/>
                <a:ea typeface="Questrial"/>
                <a:cs typeface="Questrial"/>
                <a:sym typeface="Questrial"/>
              </a:defRPr>
            </a:lvl2pPr>
            <a:lvl3pPr marL="1371600" marR="0" lvl="2"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3pPr>
            <a:lvl4pPr marL="1828800" marR="0" lvl="3"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4pPr>
            <a:lvl5pPr marL="2286000" marR="0" lvl="4"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5pPr>
            <a:lvl6pPr marL="2743200" marR="0" lvl="5"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7pPr>
            <a:lvl8pPr marL="3657600" marR="0" lvl="7"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8pPr>
            <a:lvl9pPr marL="4114800" marR="0" lvl="8"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9pPr>
          </a:lstStyle>
          <a:p>
            <a:endParaRPr lang="en-US" sz="2133" dirty="0">
              <a:solidFill>
                <a:srgbClr val="FFFF00"/>
              </a:solidFill>
            </a:endParaRPr>
          </a:p>
          <a:p>
            <a:pPr marL="0" indent="0">
              <a:buNone/>
            </a:pPr>
            <a:r>
              <a:rPr lang="en-US" sz="2133" dirty="0">
                <a:solidFill>
                  <a:schemeClr val="tx1"/>
                </a:solidFill>
              </a:rPr>
              <a:t>Back to J</a:t>
            </a:r>
            <a:r>
              <a:rPr lang="en-US" sz="2133" dirty="0" smtClean="0">
                <a:solidFill>
                  <a:schemeClr val="tx1"/>
                </a:solidFill>
              </a:rPr>
              <a:t>ovan scenario</a:t>
            </a:r>
            <a:r>
              <a:rPr lang="en-US" sz="2133" dirty="0">
                <a:solidFill>
                  <a:schemeClr val="tx1"/>
                </a:solidFill>
              </a:rPr>
              <a:t>, he identified a problem after losing his job due to COVID-19.</a:t>
            </a:r>
          </a:p>
          <a:p>
            <a:pPr marL="0" indent="0">
              <a:buNone/>
            </a:pPr>
            <a:r>
              <a:rPr lang="en-US" sz="2133" b="1" dirty="0">
                <a:solidFill>
                  <a:schemeClr val="tx1"/>
                </a:solidFill>
              </a:rPr>
              <a:t>This is a problem because:</a:t>
            </a:r>
            <a:endParaRPr lang="en-US" sz="2133" dirty="0">
              <a:solidFill>
                <a:schemeClr val="tx1"/>
              </a:solidFill>
            </a:endParaRPr>
          </a:p>
          <a:p>
            <a:r>
              <a:rPr lang="en-US" sz="2133" i="1" dirty="0">
                <a:solidFill>
                  <a:schemeClr val="tx1"/>
                </a:solidFill>
              </a:rPr>
              <a:t>He needs money to survive. He needs to pay rent, buy food, and other essentials.</a:t>
            </a:r>
            <a:endParaRPr lang="en-US" sz="2133" dirty="0">
              <a:solidFill>
                <a:schemeClr val="tx1"/>
              </a:solidFill>
            </a:endParaRPr>
          </a:p>
          <a:p>
            <a:r>
              <a:rPr lang="en-US" sz="2133" i="1" dirty="0">
                <a:solidFill>
                  <a:schemeClr val="tx1"/>
                </a:solidFill>
              </a:rPr>
              <a:t>There aren't as many alternative job opportunities because of COVID-19.</a:t>
            </a:r>
            <a:endParaRPr lang="en-US" sz="2133" dirty="0">
              <a:solidFill>
                <a:schemeClr val="tx1"/>
              </a:solidFill>
            </a:endParaRPr>
          </a:p>
          <a:p>
            <a:r>
              <a:rPr lang="en-US" sz="2133" i="1" dirty="0">
                <a:solidFill>
                  <a:schemeClr val="tx1"/>
                </a:solidFill>
              </a:rPr>
              <a:t>He is still young and doesn't have a lot of savings.</a:t>
            </a:r>
            <a:endParaRPr lang="en-US" sz="2133" dirty="0">
              <a:solidFill>
                <a:schemeClr val="tx1"/>
              </a:solidFill>
            </a:endParaRPr>
          </a:p>
          <a:p>
            <a:endParaRPr lang="en-US" sz="2133" dirty="0">
              <a:solidFill>
                <a:schemeClr val="tx1"/>
              </a:solidFill>
            </a:endParaRPr>
          </a:p>
          <a:p>
            <a:pPr marL="203195" indent="0">
              <a:buNone/>
            </a:pPr>
            <a:endParaRPr lang="en-US" sz="2133" dirty="0">
              <a:solidFill>
                <a:srgbClr val="FFFF00"/>
              </a:solidFill>
            </a:endParaRPr>
          </a:p>
          <a:p>
            <a:endParaRPr lang="en-US" sz="2133" dirty="0">
              <a:solidFill>
                <a:srgbClr val="FFFF00"/>
              </a:solidFill>
            </a:endParaRPr>
          </a:p>
          <a:p>
            <a:endParaRPr lang="en-US" sz="2133" dirty="0">
              <a:solidFill>
                <a:srgbClr val="FFFF00"/>
              </a:solidFill>
            </a:endParaRPr>
          </a:p>
          <a:p>
            <a:pPr marL="203195" indent="0">
              <a:buNone/>
            </a:pPr>
            <a:endParaRPr lang="en-US" sz="1600" dirty="0">
              <a:solidFill>
                <a:srgbClr val="FFFF00"/>
              </a:solidFill>
            </a:endParaRPr>
          </a:p>
          <a:p>
            <a:endParaRPr lang="en-US" sz="1600" dirty="0">
              <a:solidFill>
                <a:srgbClr val="FFFF00"/>
              </a:solidFill>
            </a:endParaRPr>
          </a:p>
        </p:txBody>
      </p:sp>
    </p:spTree>
    <p:extLst>
      <p:ext uri="{BB962C8B-B14F-4D97-AF65-F5344CB8AC3E}">
        <p14:creationId xmlns:p14="http://schemas.microsoft.com/office/powerpoint/2010/main" val="1690963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22000" y="1107347"/>
            <a:ext cx="10603600" cy="5044253"/>
          </a:xfrm>
        </p:spPr>
        <p:txBody>
          <a:bodyPr>
            <a:normAutofit/>
          </a:bodyPr>
          <a:lstStyle/>
          <a:p>
            <a:pPr marL="0" indent="0">
              <a:buNone/>
            </a:pPr>
            <a:r>
              <a:rPr lang="en-US" sz="2267" b="1" dirty="0">
                <a:solidFill>
                  <a:schemeClr val="accent3"/>
                </a:solidFill>
              </a:rPr>
              <a:t>3. Explore Possible Solutions</a:t>
            </a:r>
          </a:p>
          <a:p>
            <a:r>
              <a:rPr lang="en-US" sz="2267" dirty="0"/>
              <a:t>Brainstorm possible solutions by:</a:t>
            </a:r>
          </a:p>
          <a:p>
            <a:r>
              <a:rPr lang="en-US" sz="2267" dirty="0"/>
              <a:t>Making a list.</a:t>
            </a:r>
          </a:p>
          <a:p>
            <a:r>
              <a:rPr lang="en-US" sz="2267" dirty="0"/>
              <a:t>Drawing a mind-map.</a:t>
            </a:r>
          </a:p>
          <a:p>
            <a:r>
              <a:rPr lang="en-US" sz="2267" dirty="0"/>
              <a:t>Researching options online.</a:t>
            </a:r>
          </a:p>
          <a:p>
            <a:pPr marL="0" indent="0">
              <a:buNone/>
            </a:pPr>
            <a:r>
              <a:rPr lang="en-US" sz="2267" b="1" dirty="0" smtClean="0"/>
              <a:t>Jovan </a:t>
            </a:r>
            <a:r>
              <a:rPr lang="en-US" sz="2267" b="1" dirty="0"/>
              <a:t>could:</a:t>
            </a:r>
            <a:endParaRPr lang="en-US" sz="2267" dirty="0"/>
          </a:p>
          <a:p>
            <a:r>
              <a:rPr lang="en-US" sz="2267" i="1" dirty="0"/>
              <a:t>Explore government funding available in his country for people affected by COVID-19.</a:t>
            </a:r>
            <a:endParaRPr lang="en-US" sz="2267" dirty="0"/>
          </a:p>
          <a:p>
            <a:r>
              <a:rPr lang="en-US" sz="2267" i="1" dirty="0"/>
              <a:t>Determine his non-essential expenses.</a:t>
            </a:r>
            <a:endParaRPr lang="en-US" sz="2267" dirty="0"/>
          </a:p>
          <a:p>
            <a:r>
              <a:rPr lang="en-US" sz="2267" i="1" dirty="0"/>
              <a:t>Ask his family for support.</a:t>
            </a:r>
            <a:endParaRPr lang="en-US" sz="2267" dirty="0"/>
          </a:p>
          <a:p>
            <a:r>
              <a:rPr lang="en-US" sz="2267" i="1" dirty="0"/>
              <a:t>Find supportive outlets that offer food and essentials to people in need.</a:t>
            </a:r>
            <a:endParaRPr lang="en-US" sz="2267" dirty="0"/>
          </a:p>
          <a:p>
            <a:r>
              <a:rPr lang="en-US" sz="2267" i="1" dirty="0"/>
              <a:t>Look for a new job, considering all options such as working from home/part-time.</a:t>
            </a:r>
            <a:endParaRPr lang="en-US" sz="2267" dirty="0"/>
          </a:p>
          <a:p>
            <a:endParaRPr lang="en-US" dirty="0"/>
          </a:p>
        </p:txBody>
      </p:sp>
      <p:pic>
        <p:nvPicPr>
          <p:cNvPr id="4" name="Picture 3"/>
          <p:cNvPicPr>
            <a:picLocks noChangeAspect="1"/>
          </p:cNvPicPr>
          <p:nvPr/>
        </p:nvPicPr>
        <p:blipFill>
          <a:blip r:embed="rId3"/>
          <a:stretch>
            <a:fillRect/>
          </a:stretch>
        </p:blipFill>
        <p:spPr>
          <a:xfrm>
            <a:off x="9060649" y="0"/>
            <a:ext cx="3131351" cy="2698969"/>
          </a:xfrm>
          <a:prstGeom prst="rect">
            <a:avLst/>
          </a:prstGeom>
        </p:spPr>
      </p:pic>
    </p:spTree>
    <p:extLst>
      <p:ext uri="{BB962C8B-B14F-4D97-AF65-F5344CB8AC3E}">
        <p14:creationId xmlns:p14="http://schemas.microsoft.com/office/powerpoint/2010/main" val="2833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437" y="920839"/>
            <a:ext cx="10835530" cy="2492062"/>
          </a:xfrm>
        </p:spPr>
        <p:txBody>
          <a:bodyPr>
            <a:normAutofit/>
          </a:bodyPr>
          <a:lstStyle/>
          <a:p>
            <a:pPr algn="just"/>
            <a:r>
              <a:rPr lang="en-US" dirty="0" smtClean="0">
                <a:latin typeface="Gill Sans MT" panose="020B0502020104020203" pitchFamily="34" charset="0"/>
              </a:rPr>
              <a:t>The cognitive psychologists study the various cognitive processes that make up this branch. </a:t>
            </a:r>
          </a:p>
          <a:p>
            <a:pPr algn="just"/>
            <a:r>
              <a:rPr lang="en-US" dirty="0" smtClean="0">
                <a:latin typeface="Gill Sans MT" panose="020B0502020104020203" pitchFamily="34" charset="0"/>
              </a:rPr>
              <a:t>These processes include </a:t>
            </a:r>
            <a:r>
              <a:rPr lang="en-US" dirty="0" smtClean="0">
                <a:solidFill>
                  <a:srgbClr val="FFFF00"/>
                </a:solidFill>
                <a:latin typeface="Gill Sans MT" panose="020B0502020104020203" pitchFamily="34" charset="0"/>
              </a:rPr>
              <a:t>attention</a:t>
            </a:r>
            <a:r>
              <a:rPr lang="en-US" dirty="0" smtClean="0">
                <a:latin typeface="Gill Sans MT" panose="020B0502020104020203" pitchFamily="34" charset="0"/>
              </a:rPr>
              <a:t>, the process through which we focus on some stimulus; perception, the process through which we interpret sensory information; pattern recognition, the process through which we classify stimuli into known categories; and memory, the process through which information is stored for later retrieval, and so on. </a:t>
            </a:r>
          </a:p>
          <a:p>
            <a:pPr algn="just"/>
            <a:r>
              <a:rPr lang="en-US" dirty="0" smtClean="0">
                <a:latin typeface="Gill Sans MT" panose="020B0502020104020203" pitchFamily="34" charset="0"/>
              </a:rPr>
              <a:t>The </a:t>
            </a:r>
            <a:r>
              <a:rPr lang="en-US" dirty="0">
                <a:latin typeface="Gill Sans MT" panose="020B0502020104020203" pitchFamily="34" charset="0"/>
              </a:rPr>
              <a:t>study of higher mental processes such as attention, language use, memory, perception, problem solving, and thinking.</a:t>
            </a:r>
          </a:p>
          <a:p>
            <a:endParaRPr lang="en-US" dirty="0"/>
          </a:p>
        </p:txBody>
      </p:sp>
      <p:pic>
        <p:nvPicPr>
          <p:cNvPr id="4" name="Content Placeholder 3"/>
          <p:cNvPicPr>
            <a:picLocks noChangeAspect="1"/>
          </p:cNvPicPr>
          <p:nvPr/>
        </p:nvPicPr>
        <p:blipFill rotWithShape="1">
          <a:blip r:embed="rId2"/>
          <a:srcRect l="37400" t="53008" r="25921" b="18177"/>
          <a:stretch/>
        </p:blipFill>
        <p:spPr>
          <a:xfrm>
            <a:off x="3853262" y="3412901"/>
            <a:ext cx="6175402" cy="3387144"/>
          </a:xfrm>
          <a:prstGeom prst="rect">
            <a:avLst/>
          </a:prstGeom>
          <a:ln>
            <a:noFill/>
          </a:ln>
          <a:effectLst>
            <a:softEdge rad="112500"/>
          </a:effectLst>
        </p:spPr>
      </p:pic>
    </p:spTree>
    <p:extLst>
      <p:ext uri="{BB962C8B-B14F-4D97-AF65-F5344CB8AC3E}">
        <p14:creationId xmlns:p14="http://schemas.microsoft.com/office/powerpoint/2010/main" val="87677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2089" y="980356"/>
            <a:ext cx="7748648" cy="4555200"/>
          </a:xfrm>
        </p:spPr>
        <p:txBody>
          <a:bodyPr>
            <a:normAutofit/>
          </a:bodyPr>
          <a:lstStyle/>
          <a:p>
            <a:pPr marL="0" indent="0">
              <a:buNone/>
            </a:pPr>
            <a:r>
              <a:rPr lang="en-US" sz="2133" dirty="0">
                <a:solidFill>
                  <a:schemeClr val="accent3"/>
                </a:solidFill>
              </a:rPr>
              <a:t>4. </a:t>
            </a:r>
            <a:r>
              <a:rPr lang="en-US" sz="2133" b="1" dirty="0">
                <a:solidFill>
                  <a:schemeClr val="accent3"/>
                </a:solidFill>
              </a:rPr>
              <a:t>Act On The Decided Solution</a:t>
            </a:r>
          </a:p>
          <a:p>
            <a:pPr marL="0" indent="0">
              <a:buNone/>
            </a:pPr>
            <a:r>
              <a:rPr lang="en-US" sz="2133" dirty="0"/>
              <a:t>After weighing the pros and cons of each potential solution, choose the best strategy to execute</a:t>
            </a:r>
            <a:r>
              <a:rPr lang="en-US" sz="2133" dirty="0" smtClean="0"/>
              <a:t>.</a:t>
            </a:r>
          </a:p>
          <a:p>
            <a:pPr marL="0" indent="0">
              <a:buNone/>
            </a:pPr>
            <a:endParaRPr lang="en-US" sz="2133" dirty="0"/>
          </a:p>
          <a:p>
            <a:pPr marL="0" indent="0">
              <a:buNone/>
            </a:pPr>
            <a:r>
              <a:rPr lang="en-US" sz="2133" b="1" dirty="0"/>
              <a:t>In </a:t>
            </a:r>
            <a:r>
              <a:rPr lang="en-US" sz="2133" b="1" dirty="0" smtClean="0"/>
              <a:t>Jovan </a:t>
            </a:r>
            <a:r>
              <a:rPr lang="en-US" sz="2133" b="1" dirty="0"/>
              <a:t>scenario, he would likely benefit from more than one potential solution.</a:t>
            </a:r>
            <a:endParaRPr lang="en-US" sz="2133" dirty="0"/>
          </a:p>
          <a:p>
            <a:r>
              <a:rPr lang="en-US" sz="2133" dirty="0"/>
              <a:t>He doesn't want to rely on family support until he has tried other options, and could first:</a:t>
            </a:r>
          </a:p>
          <a:p>
            <a:r>
              <a:rPr lang="en-US" sz="2133" i="1" dirty="0"/>
              <a:t>Apply for any government assistance programs he is eligible for.</a:t>
            </a:r>
            <a:endParaRPr lang="en-US" sz="2133" dirty="0"/>
          </a:p>
          <a:p>
            <a:r>
              <a:rPr lang="en-US" sz="2133" i="1" dirty="0"/>
              <a:t>Apply to new job postings even if there aren't as many options available.</a:t>
            </a:r>
            <a:endParaRPr lang="en-US" sz="2133" dirty="0"/>
          </a:p>
          <a:p>
            <a:r>
              <a:rPr lang="en-US" sz="2133" i="1" dirty="0"/>
              <a:t>Stop spending money on things that aren't essential</a:t>
            </a:r>
            <a:endParaRPr lang="en-US" sz="2133" dirty="0"/>
          </a:p>
        </p:txBody>
      </p:sp>
      <p:pic>
        <p:nvPicPr>
          <p:cNvPr id="5" name="Picture 4"/>
          <p:cNvPicPr>
            <a:picLocks noChangeAspect="1"/>
          </p:cNvPicPr>
          <p:nvPr/>
        </p:nvPicPr>
        <p:blipFill>
          <a:blip r:embed="rId2"/>
          <a:stretch>
            <a:fillRect/>
          </a:stretch>
        </p:blipFill>
        <p:spPr>
          <a:xfrm>
            <a:off x="9225195" y="0"/>
            <a:ext cx="2966805" cy="2527035"/>
          </a:xfrm>
          <a:prstGeom prst="rect">
            <a:avLst/>
          </a:prstGeom>
          <a:ln>
            <a:noFill/>
          </a:ln>
          <a:effectLst>
            <a:softEdge rad="112500"/>
          </a:effectLst>
        </p:spPr>
      </p:pic>
    </p:spTree>
    <p:extLst>
      <p:ext uri="{BB962C8B-B14F-4D97-AF65-F5344CB8AC3E}">
        <p14:creationId xmlns:p14="http://schemas.microsoft.com/office/powerpoint/2010/main" val="2720992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5039" y="880539"/>
            <a:ext cx="6750463" cy="4555200"/>
          </a:xfrm>
        </p:spPr>
        <p:txBody>
          <a:bodyPr>
            <a:normAutofit/>
          </a:bodyPr>
          <a:lstStyle/>
          <a:p>
            <a:pPr marL="0" indent="0">
              <a:buNone/>
            </a:pPr>
            <a:r>
              <a:rPr lang="en-US" sz="2133" b="1" dirty="0">
                <a:solidFill>
                  <a:schemeClr val="accent3"/>
                </a:solidFill>
              </a:rPr>
              <a:t>5. Look Back</a:t>
            </a:r>
          </a:p>
          <a:p>
            <a:r>
              <a:rPr lang="en-US" sz="2133" dirty="0"/>
              <a:t>Evaluate your strategy:</a:t>
            </a:r>
          </a:p>
          <a:p>
            <a:r>
              <a:rPr lang="en-US" sz="2133" dirty="0"/>
              <a:t>Did it work?</a:t>
            </a:r>
          </a:p>
          <a:p>
            <a:r>
              <a:rPr lang="en-US" sz="2133" dirty="0"/>
              <a:t>Did you achieve the desired outcome?</a:t>
            </a:r>
          </a:p>
          <a:p>
            <a:r>
              <a:rPr lang="en-US" sz="2133" dirty="0"/>
              <a:t>Is there still a problem?</a:t>
            </a:r>
          </a:p>
          <a:p>
            <a:r>
              <a:rPr lang="en-US" sz="2133" dirty="0"/>
              <a:t>Could you improve your strategy?</a:t>
            </a:r>
          </a:p>
          <a:p>
            <a:pPr marL="0" indent="0">
              <a:buNone/>
            </a:pPr>
            <a:endParaRPr lang="en-US" sz="2133" b="1" dirty="0" smtClean="0"/>
          </a:p>
          <a:p>
            <a:pPr marL="0" indent="0">
              <a:buNone/>
            </a:pPr>
            <a:r>
              <a:rPr lang="en-US" sz="2133" b="1" dirty="0" smtClean="0"/>
              <a:t>Jovan </a:t>
            </a:r>
            <a:r>
              <a:rPr lang="en-US" sz="2133" b="1" dirty="0"/>
              <a:t>has applied for government assistance and new job opportunities.</a:t>
            </a:r>
            <a:endParaRPr lang="en-US" sz="2133" dirty="0"/>
          </a:p>
          <a:p>
            <a:r>
              <a:rPr lang="en-US" sz="2133" i="1" dirty="0"/>
              <a:t>If he is able to supplement his previous income sufficiently his strategy would be successful. If not, he might need to return to the "explore" step and consider alternatives.</a:t>
            </a:r>
            <a:endParaRPr lang="en-US" sz="2133" dirty="0"/>
          </a:p>
          <a:p>
            <a:endParaRPr lang="en-US" dirty="0"/>
          </a:p>
          <a:p>
            <a:endParaRPr lang="en-US" dirty="0"/>
          </a:p>
        </p:txBody>
      </p:sp>
      <p:pic>
        <p:nvPicPr>
          <p:cNvPr id="4" name="Picture 3"/>
          <p:cNvPicPr>
            <a:picLocks noChangeAspect="1"/>
          </p:cNvPicPr>
          <p:nvPr/>
        </p:nvPicPr>
        <p:blipFill>
          <a:blip r:embed="rId2"/>
          <a:stretch>
            <a:fillRect/>
          </a:stretch>
        </p:blipFill>
        <p:spPr>
          <a:xfrm>
            <a:off x="8095334" y="1"/>
            <a:ext cx="3035999" cy="4296356"/>
          </a:xfrm>
          <a:prstGeom prst="rect">
            <a:avLst/>
          </a:prstGeom>
        </p:spPr>
      </p:pic>
    </p:spTree>
    <p:extLst>
      <p:ext uri="{BB962C8B-B14F-4D97-AF65-F5344CB8AC3E}">
        <p14:creationId xmlns:p14="http://schemas.microsoft.com/office/powerpoint/2010/main" val="2938782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3"/>
          <p:cNvSpPr txBox="1">
            <a:spLocks noGrp="1"/>
          </p:cNvSpPr>
          <p:nvPr>
            <p:ph type="title"/>
          </p:nvPr>
        </p:nvSpPr>
        <p:spPr>
          <a:xfrm flipH="1">
            <a:off x="1773400" y="1366184"/>
            <a:ext cx="8490400" cy="3939200"/>
          </a:xfrm>
          <a:prstGeom prst="rect">
            <a:avLst/>
          </a:prstGeom>
        </p:spPr>
        <p:txBody>
          <a:bodyPr spcFirstLastPara="1" vert="horz" wrap="square" lIns="121900" tIns="121900" rIns="121900" bIns="121900" rtlCol="0" anchor="ctr" anchorCtr="0">
            <a:normAutofit/>
          </a:bodyPr>
          <a:lstStyle/>
          <a:p>
            <a:r>
              <a:rPr lang="en-US" dirty="0" smtClean="0"/>
              <a:t>T</a:t>
            </a:r>
            <a:r>
              <a:rPr lang="en" dirty="0" smtClean="0"/>
              <a:t>hankyou!!!</a:t>
            </a:r>
            <a:endParaRPr dirty="0"/>
          </a:p>
        </p:txBody>
      </p:sp>
      <p:sp>
        <p:nvSpPr>
          <p:cNvPr id="881" name="Google Shape;881;p43"/>
          <p:cNvSpPr/>
          <p:nvPr/>
        </p:nvSpPr>
        <p:spPr>
          <a:xfrm rot="-260877" flipH="1">
            <a:off x="865399" y="1958635"/>
            <a:ext cx="10306405" cy="2884892"/>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82" name="Google Shape;882;p43"/>
          <p:cNvSpPr/>
          <p:nvPr/>
        </p:nvSpPr>
        <p:spPr>
          <a:xfrm>
            <a:off x="7016000" y="5682485"/>
            <a:ext cx="1924867" cy="199300"/>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883" name="Google Shape;883;p43"/>
          <p:cNvGrpSpPr/>
          <p:nvPr/>
        </p:nvGrpSpPr>
        <p:grpSpPr>
          <a:xfrm rot="-1564537">
            <a:off x="9140103" y="5351893"/>
            <a:ext cx="661027" cy="756507"/>
            <a:chOff x="1244250" y="1474325"/>
            <a:chExt cx="1183700" cy="1354675"/>
          </a:xfrm>
        </p:grpSpPr>
        <p:sp>
          <p:nvSpPr>
            <p:cNvPr id="884" name="Google Shape;884;p43"/>
            <p:cNvSpPr/>
            <p:nvPr/>
          </p:nvSpPr>
          <p:spPr>
            <a:xfrm>
              <a:off x="1244250" y="1474325"/>
              <a:ext cx="1183700" cy="1354675"/>
            </a:xfrm>
            <a:custGeom>
              <a:avLst/>
              <a:gdLst/>
              <a:ahLst/>
              <a:cxnLst/>
              <a:rect l="l" t="t" r="r" b="b"/>
              <a:pathLst>
                <a:path w="47348" h="54187" extrusionOk="0">
                  <a:moveTo>
                    <a:pt x="15081" y="4209"/>
                  </a:moveTo>
                  <a:cubicBezTo>
                    <a:pt x="15169" y="4472"/>
                    <a:pt x="15344" y="4560"/>
                    <a:pt x="15432" y="4735"/>
                  </a:cubicBezTo>
                  <a:cubicBezTo>
                    <a:pt x="15432" y="4647"/>
                    <a:pt x="15344" y="4647"/>
                    <a:pt x="15344" y="4560"/>
                  </a:cubicBezTo>
                  <a:lnTo>
                    <a:pt x="15344" y="4560"/>
                  </a:lnTo>
                  <a:cubicBezTo>
                    <a:pt x="15607" y="4910"/>
                    <a:pt x="15870" y="5349"/>
                    <a:pt x="16221" y="5787"/>
                  </a:cubicBezTo>
                  <a:cubicBezTo>
                    <a:pt x="16659" y="6313"/>
                    <a:pt x="16923" y="6927"/>
                    <a:pt x="17361" y="7541"/>
                  </a:cubicBezTo>
                  <a:cubicBezTo>
                    <a:pt x="17799" y="8067"/>
                    <a:pt x="18238" y="8681"/>
                    <a:pt x="18676" y="9382"/>
                  </a:cubicBezTo>
                  <a:cubicBezTo>
                    <a:pt x="19553" y="10697"/>
                    <a:pt x="20430" y="11925"/>
                    <a:pt x="21307" y="13240"/>
                  </a:cubicBezTo>
                  <a:cubicBezTo>
                    <a:pt x="21920" y="13941"/>
                    <a:pt x="22359" y="14643"/>
                    <a:pt x="22797" y="15432"/>
                  </a:cubicBezTo>
                  <a:cubicBezTo>
                    <a:pt x="23323" y="16133"/>
                    <a:pt x="23849" y="17010"/>
                    <a:pt x="24375" y="17887"/>
                  </a:cubicBezTo>
                  <a:cubicBezTo>
                    <a:pt x="24989" y="18764"/>
                    <a:pt x="25515" y="19553"/>
                    <a:pt x="26041" y="20342"/>
                  </a:cubicBezTo>
                  <a:cubicBezTo>
                    <a:pt x="26567" y="21131"/>
                    <a:pt x="27181" y="22008"/>
                    <a:pt x="27707" y="22709"/>
                  </a:cubicBezTo>
                  <a:cubicBezTo>
                    <a:pt x="28058" y="23148"/>
                    <a:pt x="28233" y="23586"/>
                    <a:pt x="28584" y="24025"/>
                  </a:cubicBezTo>
                  <a:cubicBezTo>
                    <a:pt x="28672" y="24288"/>
                    <a:pt x="28935" y="24463"/>
                    <a:pt x="29022" y="24726"/>
                  </a:cubicBezTo>
                  <a:cubicBezTo>
                    <a:pt x="29812" y="25954"/>
                    <a:pt x="30513" y="27093"/>
                    <a:pt x="31302" y="28233"/>
                  </a:cubicBezTo>
                  <a:cubicBezTo>
                    <a:pt x="32091" y="29285"/>
                    <a:pt x="32705" y="30338"/>
                    <a:pt x="33494" y="31390"/>
                  </a:cubicBezTo>
                  <a:cubicBezTo>
                    <a:pt x="34196" y="32530"/>
                    <a:pt x="34722" y="33494"/>
                    <a:pt x="35335" y="34459"/>
                  </a:cubicBezTo>
                  <a:cubicBezTo>
                    <a:pt x="36037" y="35598"/>
                    <a:pt x="36826" y="36651"/>
                    <a:pt x="37440" y="37615"/>
                  </a:cubicBezTo>
                  <a:cubicBezTo>
                    <a:pt x="38141" y="38492"/>
                    <a:pt x="38755" y="39544"/>
                    <a:pt x="39456" y="40509"/>
                  </a:cubicBezTo>
                  <a:cubicBezTo>
                    <a:pt x="39895" y="41298"/>
                    <a:pt x="40333" y="41911"/>
                    <a:pt x="40772" y="42701"/>
                  </a:cubicBezTo>
                  <a:cubicBezTo>
                    <a:pt x="41035" y="43139"/>
                    <a:pt x="41298" y="43490"/>
                    <a:pt x="41473" y="43928"/>
                  </a:cubicBezTo>
                  <a:cubicBezTo>
                    <a:pt x="41736" y="44191"/>
                    <a:pt x="41911" y="44630"/>
                    <a:pt x="42174" y="45068"/>
                  </a:cubicBezTo>
                  <a:lnTo>
                    <a:pt x="43490" y="47435"/>
                  </a:lnTo>
                  <a:cubicBezTo>
                    <a:pt x="43665" y="47698"/>
                    <a:pt x="43840" y="48137"/>
                    <a:pt x="44016" y="48487"/>
                  </a:cubicBezTo>
                  <a:cubicBezTo>
                    <a:pt x="44191" y="48838"/>
                    <a:pt x="44366" y="49277"/>
                    <a:pt x="44454" y="49627"/>
                  </a:cubicBezTo>
                  <a:cubicBezTo>
                    <a:pt x="44630" y="49890"/>
                    <a:pt x="44717" y="50241"/>
                    <a:pt x="44717" y="50679"/>
                  </a:cubicBezTo>
                  <a:lnTo>
                    <a:pt x="44717" y="51206"/>
                  </a:lnTo>
                  <a:cubicBezTo>
                    <a:pt x="44630" y="51206"/>
                    <a:pt x="44630" y="51381"/>
                    <a:pt x="44542" y="51381"/>
                  </a:cubicBezTo>
                  <a:cubicBezTo>
                    <a:pt x="44279" y="51381"/>
                    <a:pt x="43928" y="51206"/>
                    <a:pt x="43577" y="51118"/>
                  </a:cubicBezTo>
                  <a:cubicBezTo>
                    <a:pt x="43402" y="51118"/>
                    <a:pt x="43227" y="51030"/>
                    <a:pt x="43051" y="51030"/>
                  </a:cubicBezTo>
                  <a:cubicBezTo>
                    <a:pt x="42788" y="51030"/>
                    <a:pt x="42613" y="50942"/>
                    <a:pt x="42350" y="50942"/>
                  </a:cubicBezTo>
                  <a:lnTo>
                    <a:pt x="42262" y="50942"/>
                  </a:lnTo>
                  <a:lnTo>
                    <a:pt x="42613" y="49627"/>
                  </a:lnTo>
                  <a:cubicBezTo>
                    <a:pt x="42613" y="49277"/>
                    <a:pt x="42613" y="48926"/>
                    <a:pt x="42525" y="48575"/>
                  </a:cubicBezTo>
                  <a:cubicBezTo>
                    <a:pt x="42350" y="48400"/>
                    <a:pt x="42262" y="48312"/>
                    <a:pt x="42174" y="48137"/>
                  </a:cubicBezTo>
                  <a:cubicBezTo>
                    <a:pt x="42087" y="48049"/>
                    <a:pt x="41911" y="47961"/>
                    <a:pt x="41736" y="47961"/>
                  </a:cubicBezTo>
                  <a:cubicBezTo>
                    <a:pt x="41596" y="47909"/>
                    <a:pt x="41455" y="47884"/>
                    <a:pt x="41319" y="47884"/>
                  </a:cubicBezTo>
                  <a:cubicBezTo>
                    <a:pt x="40772" y="47884"/>
                    <a:pt x="40281" y="48277"/>
                    <a:pt x="40070" y="48838"/>
                  </a:cubicBezTo>
                  <a:cubicBezTo>
                    <a:pt x="39982" y="49277"/>
                    <a:pt x="39895" y="49803"/>
                    <a:pt x="39719" y="50241"/>
                  </a:cubicBezTo>
                  <a:cubicBezTo>
                    <a:pt x="39544" y="50241"/>
                    <a:pt x="39456" y="50153"/>
                    <a:pt x="39193" y="50153"/>
                  </a:cubicBezTo>
                  <a:cubicBezTo>
                    <a:pt x="38843" y="50066"/>
                    <a:pt x="38404" y="50066"/>
                    <a:pt x="37966" y="49890"/>
                  </a:cubicBezTo>
                  <a:cubicBezTo>
                    <a:pt x="38229" y="49189"/>
                    <a:pt x="38317" y="48400"/>
                    <a:pt x="38404" y="47523"/>
                  </a:cubicBezTo>
                  <a:cubicBezTo>
                    <a:pt x="38404" y="47172"/>
                    <a:pt x="38317" y="46734"/>
                    <a:pt x="38141" y="46558"/>
                  </a:cubicBezTo>
                  <a:lnTo>
                    <a:pt x="37966" y="46383"/>
                  </a:lnTo>
                  <a:cubicBezTo>
                    <a:pt x="37790" y="46208"/>
                    <a:pt x="37527" y="46120"/>
                    <a:pt x="37264" y="46120"/>
                  </a:cubicBezTo>
                  <a:cubicBezTo>
                    <a:pt x="36826" y="46120"/>
                    <a:pt x="36475" y="46208"/>
                    <a:pt x="36212" y="46383"/>
                  </a:cubicBezTo>
                  <a:cubicBezTo>
                    <a:pt x="35949" y="46646"/>
                    <a:pt x="35774" y="46997"/>
                    <a:pt x="35774" y="47260"/>
                  </a:cubicBezTo>
                  <a:cubicBezTo>
                    <a:pt x="35774" y="47874"/>
                    <a:pt x="35686" y="48312"/>
                    <a:pt x="35598" y="48838"/>
                  </a:cubicBezTo>
                  <a:cubicBezTo>
                    <a:pt x="35598" y="49014"/>
                    <a:pt x="35511" y="49189"/>
                    <a:pt x="35511" y="49364"/>
                  </a:cubicBezTo>
                  <a:cubicBezTo>
                    <a:pt x="35072" y="49277"/>
                    <a:pt x="34722" y="49277"/>
                    <a:pt x="34283" y="49189"/>
                  </a:cubicBezTo>
                  <a:cubicBezTo>
                    <a:pt x="33757" y="49014"/>
                    <a:pt x="33319" y="48926"/>
                    <a:pt x="32705" y="48838"/>
                  </a:cubicBezTo>
                  <a:lnTo>
                    <a:pt x="32530" y="48838"/>
                  </a:lnTo>
                  <a:cubicBezTo>
                    <a:pt x="32617" y="48750"/>
                    <a:pt x="32617" y="48575"/>
                    <a:pt x="32705" y="48487"/>
                  </a:cubicBezTo>
                  <a:cubicBezTo>
                    <a:pt x="32968" y="47961"/>
                    <a:pt x="33406" y="47523"/>
                    <a:pt x="33757" y="47085"/>
                  </a:cubicBezTo>
                  <a:cubicBezTo>
                    <a:pt x="34196" y="46558"/>
                    <a:pt x="33933" y="45769"/>
                    <a:pt x="33494" y="45331"/>
                  </a:cubicBezTo>
                  <a:lnTo>
                    <a:pt x="33406" y="45243"/>
                  </a:lnTo>
                  <a:cubicBezTo>
                    <a:pt x="33143" y="45046"/>
                    <a:pt x="32880" y="44947"/>
                    <a:pt x="32654" y="44947"/>
                  </a:cubicBezTo>
                  <a:cubicBezTo>
                    <a:pt x="32579" y="44947"/>
                    <a:pt x="32508" y="44958"/>
                    <a:pt x="32442" y="44980"/>
                  </a:cubicBezTo>
                  <a:cubicBezTo>
                    <a:pt x="32004" y="45068"/>
                    <a:pt x="31741" y="45243"/>
                    <a:pt x="31565" y="45506"/>
                  </a:cubicBezTo>
                  <a:cubicBezTo>
                    <a:pt x="31214" y="45945"/>
                    <a:pt x="30864" y="46295"/>
                    <a:pt x="30688" y="46734"/>
                  </a:cubicBezTo>
                  <a:cubicBezTo>
                    <a:pt x="30338" y="47172"/>
                    <a:pt x="30250" y="47611"/>
                    <a:pt x="29987" y="48049"/>
                  </a:cubicBezTo>
                  <a:cubicBezTo>
                    <a:pt x="29987" y="48137"/>
                    <a:pt x="29899" y="48137"/>
                    <a:pt x="29899" y="48312"/>
                  </a:cubicBezTo>
                  <a:cubicBezTo>
                    <a:pt x="29636" y="48137"/>
                    <a:pt x="29373" y="48137"/>
                    <a:pt x="29110" y="48049"/>
                  </a:cubicBezTo>
                  <a:cubicBezTo>
                    <a:pt x="28496" y="47961"/>
                    <a:pt x="27883" y="47874"/>
                    <a:pt x="27356" y="47611"/>
                  </a:cubicBezTo>
                  <a:cubicBezTo>
                    <a:pt x="27444" y="47435"/>
                    <a:pt x="27444" y="47172"/>
                    <a:pt x="27620" y="46997"/>
                  </a:cubicBezTo>
                  <a:cubicBezTo>
                    <a:pt x="27707" y="46383"/>
                    <a:pt x="27883" y="45945"/>
                    <a:pt x="28058" y="45419"/>
                  </a:cubicBezTo>
                  <a:cubicBezTo>
                    <a:pt x="28233" y="44893"/>
                    <a:pt x="28058" y="44366"/>
                    <a:pt x="27707" y="44016"/>
                  </a:cubicBezTo>
                  <a:cubicBezTo>
                    <a:pt x="27620" y="43928"/>
                    <a:pt x="27444" y="43928"/>
                    <a:pt x="27269" y="43753"/>
                  </a:cubicBezTo>
                  <a:cubicBezTo>
                    <a:pt x="27163" y="43726"/>
                    <a:pt x="27057" y="43714"/>
                    <a:pt x="26953" y="43714"/>
                  </a:cubicBezTo>
                  <a:cubicBezTo>
                    <a:pt x="26366" y="43714"/>
                    <a:pt x="25826" y="44108"/>
                    <a:pt x="25603" y="44630"/>
                  </a:cubicBezTo>
                  <a:cubicBezTo>
                    <a:pt x="25515" y="45243"/>
                    <a:pt x="25252" y="45682"/>
                    <a:pt x="25164" y="46208"/>
                  </a:cubicBezTo>
                  <a:cubicBezTo>
                    <a:pt x="25077" y="46383"/>
                    <a:pt x="25077" y="46734"/>
                    <a:pt x="24989" y="46997"/>
                  </a:cubicBezTo>
                  <a:cubicBezTo>
                    <a:pt x="24375" y="46734"/>
                    <a:pt x="23937" y="46646"/>
                    <a:pt x="23411" y="46558"/>
                  </a:cubicBezTo>
                  <a:cubicBezTo>
                    <a:pt x="22797" y="46383"/>
                    <a:pt x="22096" y="46208"/>
                    <a:pt x="21482" y="46120"/>
                  </a:cubicBezTo>
                  <a:cubicBezTo>
                    <a:pt x="21657" y="45682"/>
                    <a:pt x="22008" y="45243"/>
                    <a:pt x="22183" y="44805"/>
                  </a:cubicBezTo>
                  <a:cubicBezTo>
                    <a:pt x="22446" y="44454"/>
                    <a:pt x="22534" y="44103"/>
                    <a:pt x="22446" y="43753"/>
                  </a:cubicBezTo>
                  <a:cubicBezTo>
                    <a:pt x="22359" y="43490"/>
                    <a:pt x="22183" y="43227"/>
                    <a:pt x="22008" y="43051"/>
                  </a:cubicBezTo>
                  <a:cubicBezTo>
                    <a:pt x="22008" y="43051"/>
                    <a:pt x="22008" y="42876"/>
                    <a:pt x="21920" y="42876"/>
                  </a:cubicBezTo>
                  <a:cubicBezTo>
                    <a:pt x="21664" y="42748"/>
                    <a:pt x="21407" y="42666"/>
                    <a:pt x="21150" y="42666"/>
                  </a:cubicBezTo>
                  <a:cubicBezTo>
                    <a:pt x="21056" y="42666"/>
                    <a:pt x="20962" y="42677"/>
                    <a:pt x="20868" y="42701"/>
                  </a:cubicBezTo>
                  <a:cubicBezTo>
                    <a:pt x="20605" y="42701"/>
                    <a:pt x="20167" y="42876"/>
                    <a:pt x="19991" y="43227"/>
                  </a:cubicBezTo>
                  <a:cubicBezTo>
                    <a:pt x="19816" y="43577"/>
                    <a:pt x="19553" y="44016"/>
                    <a:pt x="19378" y="44454"/>
                  </a:cubicBezTo>
                  <a:cubicBezTo>
                    <a:pt x="19290" y="44805"/>
                    <a:pt x="19027" y="44980"/>
                    <a:pt x="18939" y="45331"/>
                  </a:cubicBezTo>
                  <a:lnTo>
                    <a:pt x="17624" y="44980"/>
                  </a:lnTo>
                  <a:cubicBezTo>
                    <a:pt x="17361" y="44893"/>
                    <a:pt x="17098" y="44893"/>
                    <a:pt x="16835" y="44805"/>
                  </a:cubicBezTo>
                  <a:lnTo>
                    <a:pt x="16835" y="44630"/>
                  </a:lnTo>
                  <a:cubicBezTo>
                    <a:pt x="17186" y="44103"/>
                    <a:pt x="17361" y="43490"/>
                    <a:pt x="17712" y="42876"/>
                  </a:cubicBezTo>
                  <a:cubicBezTo>
                    <a:pt x="17799" y="42613"/>
                    <a:pt x="17712" y="42262"/>
                    <a:pt x="17624" y="41911"/>
                  </a:cubicBezTo>
                  <a:cubicBezTo>
                    <a:pt x="17536" y="41736"/>
                    <a:pt x="17361" y="41561"/>
                    <a:pt x="17273" y="41473"/>
                  </a:cubicBezTo>
                  <a:cubicBezTo>
                    <a:pt x="17186" y="41298"/>
                    <a:pt x="17098" y="41298"/>
                    <a:pt x="16835" y="41122"/>
                  </a:cubicBezTo>
                  <a:cubicBezTo>
                    <a:pt x="16741" y="41099"/>
                    <a:pt x="16653" y="41088"/>
                    <a:pt x="16568" y="41088"/>
                  </a:cubicBezTo>
                  <a:cubicBezTo>
                    <a:pt x="16337" y="41088"/>
                    <a:pt x="16127" y="41169"/>
                    <a:pt x="15870" y="41298"/>
                  </a:cubicBezTo>
                  <a:cubicBezTo>
                    <a:pt x="15783" y="41385"/>
                    <a:pt x="15607" y="41385"/>
                    <a:pt x="15520" y="41473"/>
                  </a:cubicBezTo>
                  <a:cubicBezTo>
                    <a:pt x="15344" y="41561"/>
                    <a:pt x="15169" y="41824"/>
                    <a:pt x="15081" y="41999"/>
                  </a:cubicBezTo>
                  <a:cubicBezTo>
                    <a:pt x="14906" y="42350"/>
                    <a:pt x="14731" y="42788"/>
                    <a:pt x="14555" y="43139"/>
                  </a:cubicBezTo>
                  <a:cubicBezTo>
                    <a:pt x="14292" y="43490"/>
                    <a:pt x="14204" y="43665"/>
                    <a:pt x="14117" y="44016"/>
                  </a:cubicBezTo>
                  <a:cubicBezTo>
                    <a:pt x="13591" y="43928"/>
                    <a:pt x="12889" y="43665"/>
                    <a:pt x="12275" y="43577"/>
                  </a:cubicBezTo>
                  <a:cubicBezTo>
                    <a:pt x="12275" y="43490"/>
                    <a:pt x="12100" y="43490"/>
                    <a:pt x="12012" y="43490"/>
                  </a:cubicBezTo>
                  <a:cubicBezTo>
                    <a:pt x="12363" y="42876"/>
                    <a:pt x="12539" y="42438"/>
                    <a:pt x="12802" y="41999"/>
                  </a:cubicBezTo>
                  <a:cubicBezTo>
                    <a:pt x="12802" y="41911"/>
                    <a:pt x="12802" y="41824"/>
                    <a:pt x="12889" y="41736"/>
                  </a:cubicBezTo>
                  <a:lnTo>
                    <a:pt x="12889" y="41035"/>
                  </a:lnTo>
                  <a:cubicBezTo>
                    <a:pt x="12802" y="40684"/>
                    <a:pt x="12714" y="40509"/>
                    <a:pt x="12451" y="40245"/>
                  </a:cubicBezTo>
                  <a:lnTo>
                    <a:pt x="12363" y="40158"/>
                  </a:lnTo>
                  <a:cubicBezTo>
                    <a:pt x="12115" y="40034"/>
                    <a:pt x="11867" y="39910"/>
                    <a:pt x="11650" y="39910"/>
                  </a:cubicBezTo>
                  <a:cubicBezTo>
                    <a:pt x="11560" y="39910"/>
                    <a:pt x="11476" y="39931"/>
                    <a:pt x="11399" y="39982"/>
                  </a:cubicBezTo>
                  <a:cubicBezTo>
                    <a:pt x="11048" y="39982"/>
                    <a:pt x="10610" y="40158"/>
                    <a:pt x="10522" y="40509"/>
                  </a:cubicBezTo>
                  <a:cubicBezTo>
                    <a:pt x="10259" y="40859"/>
                    <a:pt x="10171" y="41298"/>
                    <a:pt x="9908" y="41561"/>
                  </a:cubicBezTo>
                  <a:cubicBezTo>
                    <a:pt x="9820" y="41911"/>
                    <a:pt x="9645" y="42262"/>
                    <a:pt x="9382" y="42701"/>
                  </a:cubicBezTo>
                  <a:cubicBezTo>
                    <a:pt x="9294" y="42613"/>
                    <a:pt x="9207" y="42613"/>
                    <a:pt x="9031" y="42613"/>
                  </a:cubicBezTo>
                  <a:cubicBezTo>
                    <a:pt x="8418" y="42438"/>
                    <a:pt x="7716" y="42262"/>
                    <a:pt x="7190" y="42174"/>
                  </a:cubicBezTo>
                  <a:lnTo>
                    <a:pt x="7190" y="41911"/>
                  </a:lnTo>
                  <a:cubicBezTo>
                    <a:pt x="7453" y="41122"/>
                    <a:pt x="7628" y="40509"/>
                    <a:pt x="7979" y="39719"/>
                  </a:cubicBezTo>
                  <a:cubicBezTo>
                    <a:pt x="8242" y="39193"/>
                    <a:pt x="7979" y="38667"/>
                    <a:pt x="7628" y="38317"/>
                  </a:cubicBezTo>
                  <a:cubicBezTo>
                    <a:pt x="7541" y="38229"/>
                    <a:pt x="7453" y="38053"/>
                    <a:pt x="7190" y="38053"/>
                  </a:cubicBezTo>
                  <a:cubicBezTo>
                    <a:pt x="7120" y="38030"/>
                    <a:pt x="7043" y="38019"/>
                    <a:pt x="6961" y="38019"/>
                  </a:cubicBezTo>
                  <a:cubicBezTo>
                    <a:pt x="6739" y="38019"/>
                    <a:pt x="6482" y="38100"/>
                    <a:pt x="6226" y="38229"/>
                  </a:cubicBezTo>
                  <a:cubicBezTo>
                    <a:pt x="5875" y="38317"/>
                    <a:pt x="5699" y="38667"/>
                    <a:pt x="5612" y="38930"/>
                  </a:cubicBezTo>
                  <a:cubicBezTo>
                    <a:pt x="5349" y="39369"/>
                    <a:pt x="5173" y="39807"/>
                    <a:pt x="4998" y="40421"/>
                  </a:cubicBezTo>
                  <a:cubicBezTo>
                    <a:pt x="4910" y="40684"/>
                    <a:pt x="4910" y="41122"/>
                    <a:pt x="4823" y="41473"/>
                  </a:cubicBezTo>
                  <a:lnTo>
                    <a:pt x="4647" y="41473"/>
                  </a:lnTo>
                  <a:lnTo>
                    <a:pt x="3332" y="41122"/>
                  </a:lnTo>
                  <a:cubicBezTo>
                    <a:pt x="3244" y="41122"/>
                    <a:pt x="3244" y="41035"/>
                    <a:pt x="3157" y="41035"/>
                  </a:cubicBezTo>
                  <a:lnTo>
                    <a:pt x="2806" y="40684"/>
                  </a:lnTo>
                  <a:cubicBezTo>
                    <a:pt x="2806" y="40509"/>
                    <a:pt x="2894" y="40421"/>
                    <a:pt x="2894" y="40158"/>
                  </a:cubicBezTo>
                  <a:cubicBezTo>
                    <a:pt x="2894" y="39982"/>
                    <a:pt x="3069" y="39719"/>
                    <a:pt x="3069" y="39544"/>
                  </a:cubicBezTo>
                  <a:cubicBezTo>
                    <a:pt x="3069" y="39106"/>
                    <a:pt x="3244" y="38667"/>
                    <a:pt x="3332" y="38229"/>
                  </a:cubicBezTo>
                  <a:cubicBezTo>
                    <a:pt x="3507" y="37966"/>
                    <a:pt x="3507" y="37878"/>
                    <a:pt x="3595" y="37615"/>
                  </a:cubicBezTo>
                  <a:lnTo>
                    <a:pt x="3595" y="37615"/>
                  </a:lnTo>
                  <a:cubicBezTo>
                    <a:pt x="3595" y="37790"/>
                    <a:pt x="3507" y="37878"/>
                    <a:pt x="3507" y="37966"/>
                  </a:cubicBezTo>
                  <a:cubicBezTo>
                    <a:pt x="3770" y="37177"/>
                    <a:pt x="4034" y="36475"/>
                    <a:pt x="4209" y="35598"/>
                  </a:cubicBezTo>
                  <a:lnTo>
                    <a:pt x="4910" y="33231"/>
                  </a:lnTo>
                  <a:lnTo>
                    <a:pt x="5612" y="30951"/>
                  </a:lnTo>
                  <a:lnTo>
                    <a:pt x="6226" y="28672"/>
                  </a:lnTo>
                  <a:cubicBezTo>
                    <a:pt x="6489" y="28233"/>
                    <a:pt x="6664" y="27707"/>
                    <a:pt x="6752" y="27269"/>
                  </a:cubicBezTo>
                  <a:cubicBezTo>
                    <a:pt x="6927" y="26830"/>
                    <a:pt x="7102" y="26217"/>
                    <a:pt x="7190" y="25778"/>
                  </a:cubicBezTo>
                  <a:cubicBezTo>
                    <a:pt x="7453" y="24901"/>
                    <a:pt x="7804" y="23937"/>
                    <a:pt x="8067" y="23060"/>
                  </a:cubicBezTo>
                  <a:lnTo>
                    <a:pt x="8768" y="21131"/>
                  </a:lnTo>
                  <a:cubicBezTo>
                    <a:pt x="9207" y="20079"/>
                    <a:pt x="9557" y="19202"/>
                    <a:pt x="9820" y="18238"/>
                  </a:cubicBezTo>
                  <a:cubicBezTo>
                    <a:pt x="10171" y="17361"/>
                    <a:pt x="10434" y="16484"/>
                    <a:pt x="10697" y="15607"/>
                  </a:cubicBezTo>
                  <a:cubicBezTo>
                    <a:pt x="11048" y="14643"/>
                    <a:pt x="11486" y="13766"/>
                    <a:pt x="11837" y="12802"/>
                  </a:cubicBezTo>
                  <a:cubicBezTo>
                    <a:pt x="12188" y="11662"/>
                    <a:pt x="12626" y="10610"/>
                    <a:pt x="12977" y="9470"/>
                  </a:cubicBezTo>
                  <a:cubicBezTo>
                    <a:pt x="13415" y="8418"/>
                    <a:pt x="13766" y="7365"/>
                    <a:pt x="14204" y="6313"/>
                  </a:cubicBezTo>
                  <a:cubicBezTo>
                    <a:pt x="14555" y="5612"/>
                    <a:pt x="14906" y="4910"/>
                    <a:pt x="15081" y="4209"/>
                  </a:cubicBezTo>
                  <a:close/>
                  <a:moveTo>
                    <a:pt x="14643" y="0"/>
                  </a:moveTo>
                  <a:cubicBezTo>
                    <a:pt x="14467" y="0"/>
                    <a:pt x="14204" y="0"/>
                    <a:pt x="14029" y="176"/>
                  </a:cubicBezTo>
                  <a:cubicBezTo>
                    <a:pt x="13941" y="176"/>
                    <a:pt x="13766" y="263"/>
                    <a:pt x="13678" y="351"/>
                  </a:cubicBezTo>
                  <a:cubicBezTo>
                    <a:pt x="13328" y="702"/>
                    <a:pt x="13152" y="1140"/>
                    <a:pt x="13240" y="1578"/>
                  </a:cubicBezTo>
                  <a:cubicBezTo>
                    <a:pt x="12802" y="2806"/>
                    <a:pt x="12275" y="3946"/>
                    <a:pt x="11837" y="5173"/>
                  </a:cubicBezTo>
                  <a:cubicBezTo>
                    <a:pt x="11311" y="6489"/>
                    <a:pt x="10873" y="7891"/>
                    <a:pt x="10259" y="9207"/>
                  </a:cubicBezTo>
                  <a:cubicBezTo>
                    <a:pt x="9996" y="9908"/>
                    <a:pt x="9733" y="10522"/>
                    <a:pt x="9557" y="11223"/>
                  </a:cubicBezTo>
                  <a:cubicBezTo>
                    <a:pt x="9207" y="11837"/>
                    <a:pt x="8944" y="12451"/>
                    <a:pt x="8768" y="13065"/>
                  </a:cubicBezTo>
                  <a:cubicBezTo>
                    <a:pt x="8505" y="13854"/>
                    <a:pt x="8242" y="14643"/>
                    <a:pt x="7979" y="15344"/>
                  </a:cubicBezTo>
                  <a:cubicBezTo>
                    <a:pt x="7891" y="16046"/>
                    <a:pt x="7628" y="16660"/>
                    <a:pt x="7453" y="17273"/>
                  </a:cubicBezTo>
                  <a:cubicBezTo>
                    <a:pt x="7453" y="17449"/>
                    <a:pt x="7365" y="17536"/>
                    <a:pt x="7365" y="17712"/>
                  </a:cubicBezTo>
                  <a:cubicBezTo>
                    <a:pt x="7102" y="18238"/>
                    <a:pt x="6927" y="18852"/>
                    <a:pt x="6664" y="19465"/>
                  </a:cubicBezTo>
                  <a:cubicBezTo>
                    <a:pt x="6313" y="20079"/>
                    <a:pt x="6138" y="20868"/>
                    <a:pt x="5875" y="21482"/>
                  </a:cubicBezTo>
                  <a:cubicBezTo>
                    <a:pt x="5699" y="22359"/>
                    <a:pt x="5349" y="23411"/>
                    <a:pt x="4998" y="24288"/>
                  </a:cubicBezTo>
                  <a:cubicBezTo>
                    <a:pt x="4735" y="25164"/>
                    <a:pt x="4472" y="26041"/>
                    <a:pt x="4121" y="26918"/>
                  </a:cubicBezTo>
                  <a:cubicBezTo>
                    <a:pt x="3858" y="27795"/>
                    <a:pt x="3507" y="28672"/>
                    <a:pt x="3244" y="29549"/>
                  </a:cubicBezTo>
                  <a:cubicBezTo>
                    <a:pt x="2981" y="30250"/>
                    <a:pt x="2718" y="31127"/>
                    <a:pt x="2543" y="31916"/>
                  </a:cubicBezTo>
                  <a:cubicBezTo>
                    <a:pt x="2192" y="32793"/>
                    <a:pt x="1929" y="33582"/>
                    <a:pt x="1754" y="34459"/>
                  </a:cubicBezTo>
                  <a:cubicBezTo>
                    <a:pt x="1491" y="35335"/>
                    <a:pt x="1315" y="36125"/>
                    <a:pt x="1052" y="36826"/>
                  </a:cubicBezTo>
                  <a:cubicBezTo>
                    <a:pt x="1052" y="37089"/>
                    <a:pt x="965" y="37440"/>
                    <a:pt x="877" y="37615"/>
                  </a:cubicBezTo>
                  <a:cubicBezTo>
                    <a:pt x="614" y="38053"/>
                    <a:pt x="526" y="38492"/>
                    <a:pt x="439" y="38930"/>
                  </a:cubicBezTo>
                  <a:cubicBezTo>
                    <a:pt x="351" y="39281"/>
                    <a:pt x="351" y="39719"/>
                    <a:pt x="176" y="40070"/>
                  </a:cubicBezTo>
                  <a:cubicBezTo>
                    <a:pt x="88" y="40245"/>
                    <a:pt x="0" y="40596"/>
                    <a:pt x="88" y="40947"/>
                  </a:cubicBezTo>
                  <a:cubicBezTo>
                    <a:pt x="0" y="41122"/>
                    <a:pt x="0" y="41210"/>
                    <a:pt x="0" y="41473"/>
                  </a:cubicBezTo>
                  <a:cubicBezTo>
                    <a:pt x="88" y="41561"/>
                    <a:pt x="88" y="41648"/>
                    <a:pt x="88" y="41824"/>
                  </a:cubicBezTo>
                  <a:cubicBezTo>
                    <a:pt x="88" y="41999"/>
                    <a:pt x="176" y="42262"/>
                    <a:pt x="439" y="42350"/>
                  </a:cubicBezTo>
                  <a:lnTo>
                    <a:pt x="1140" y="43139"/>
                  </a:lnTo>
                  <a:cubicBezTo>
                    <a:pt x="1403" y="43314"/>
                    <a:pt x="1754" y="43577"/>
                    <a:pt x="2017" y="43665"/>
                  </a:cubicBezTo>
                  <a:cubicBezTo>
                    <a:pt x="2718" y="44016"/>
                    <a:pt x="3332" y="44103"/>
                    <a:pt x="4034" y="44279"/>
                  </a:cubicBezTo>
                  <a:cubicBezTo>
                    <a:pt x="4472" y="44454"/>
                    <a:pt x="4998" y="44630"/>
                    <a:pt x="5524" y="44717"/>
                  </a:cubicBezTo>
                  <a:cubicBezTo>
                    <a:pt x="6226" y="44893"/>
                    <a:pt x="6839" y="45068"/>
                    <a:pt x="7541" y="45156"/>
                  </a:cubicBezTo>
                  <a:cubicBezTo>
                    <a:pt x="10259" y="45769"/>
                    <a:pt x="12889" y="46295"/>
                    <a:pt x="15520" y="47085"/>
                  </a:cubicBezTo>
                  <a:cubicBezTo>
                    <a:pt x="16046" y="47260"/>
                    <a:pt x="16747" y="47523"/>
                    <a:pt x="17273" y="47611"/>
                  </a:cubicBezTo>
                  <a:cubicBezTo>
                    <a:pt x="17975" y="47786"/>
                    <a:pt x="18501" y="47961"/>
                    <a:pt x="19115" y="48137"/>
                  </a:cubicBezTo>
                  <a:cubicBezTo>
                    <a:pt x="20430" y="48575"/>
                    <a:pt x="21745" y="48838"/>
                    <a:pt x="23060" y="49189"/>
                  </a:cubicBezTo>
                  <a:cubicBezTo>
                    <a:pt x="24375" y="49364"/>
                    <a:pt x="25691" y="49803"/>
                    <a:pt x="27006" y="50241"/>
                  </a:cubicBezTo>
                  <a:cubicBezTo>
                    <a:pt x="27620" y="50329"/>
                    <a:pt x="28233" y="50592"/>
                    <a:pt x="28935" y="50679"/>
                  </a:cubicBezTo>
                  <a:cubicBezTo>
                    <a:pt x="29548" y="50767"/>
                    <a:pt x="30162" y="51030"/>
                    <a:pt x="30776" y="51118"/>
                  </a:cubicBezTo>
                  <a:lnTo>
                    <a:pt x="32442" y="51469"/>
                  </a:lnTo>
                  <a:cubicBezTo>
                    <a:pt x="32968" y="51556"/>
                    <a:pt x="33406" y="51644"/>
                    <a:pt x="33933" y="51819"/>
                  </a:cubicBezTo>
                  <a:cubicBezTo>
                    <a:pt x="34809" y="51995"/>
                    <a:pt x="35686" y="52258"/>
                    <a:pt x="36563" y="52345"/>
                  </a:cubicBezTo>
                  <a:cubicBezTo>
                    <a:pt x="37352" y="52433"/>
                    <a:pt x="38053" y="52696"/>
                    <a:pt x="38755" y="52784"/>
                  </a:cubicBezTo>
                  <a:lnTo>
                    <a:pt x="39018" y="52784"/>
                  </a:lnTo>
                  <a:cubicBezTo>
                    <a:pt x="39193" y="53134"/>
                    <a:pt x="39544" y="53134"/>
                    <a:pt x="39895" y="53222"/>
                  </a:cubicBezTo>
                  <a:cubicBezTo>
                    <a:pt x="40333" y="53310"/>
                    <a:pt x="40684" y="53310"/>
                    <a:pt x="41122" y="53398"/>
                  </a:cubicBezTo>
                  <a:cubicBezTo>
                    <a:pt x="41298" y="53398"/>
                    <a:pt x="41385" y="53573"/>
                    <a:pt x="41648" y="53573"/>
                  </a:cubicBezTo>
                  <a:cubicBezTo>
                    <a:pt x="41824" y="53573"/>
                    <a:pt x="42174" y="53661"/>
                    <a:pt x="42437" y="53661"/>
                  </a:cubicBezTo>
                  <a:cubicBezTo>
                    <a:pt x="42613" y="53748"/>
                    <a:pt x="42964" y="53748"/>
                    <a:pt x="43139" y="53836"/>
                  </a:cubicBezTo>
                  <a:lnTo>
                    <a:pt x="44454" y="54187"/>
                  </a:lnTo>
                  <a:cubicBezTo>
                    <a:pt x="44893" y="54187"/>
                    <a:pt x="45331" y="54187"/>
                    <a:pt x="45682" y="54011"/>
                  </a:cubicBezTo>
                  <a:cubicBezTo>
                    <a:pt x="46120" y="53748"/>
                    <a:pt x="46383" y="53573"/>
                    <a:pt x="46558" y="53222"/>
                  </a:cubicBezTo>
                  <a:cubicBezTo>
                    <a:pt x="46646" y="53134"/>
                    <a:pt x="46646" y="52959"/>
                    <a:pt x="46822" y="52871"/>
                  </a:cubicBezTo>
                  <a:cubicBezTo>
                    <a:pt x="46909" y="52521"/>
                    <a:pt x="46997" y="52345"/>
                    <a:pt x="47085" y="51995"/>
                  </a:cubicBezTo>
                  <a:cubicBezTo>
                    <a:pt x="47260" y="51644"/>
                    <a:pt x="47260" y="51469"/>
                    <a:pt x="47260" y="51118"/>
                  </a:cubicBezTo>
                  <a:cubicBezTo>
                    <a:pt x="47348" y="49890"/>
                    <a:pt x="46997" y="48750"/>
                    <a:pt x="46471" y="47611"/>
                  </a:cubicBezTo>
                  <a:cubicBezTo>
                    <a:pt x="46208" y="46997"/>
                    <a:pt x="46032" y="46383"/>
                    <a:pt x="45945" y="45857"/>
                  </a:cubicBezTo>
                  <a:cubicBezTo>
                    <a:pt x="45682" y="45331"/>
                    <a:pt x="45331" y="44717"/>
                    <a:pt x="45068" y="44191"/>
                  </a:cubicBezTo>
                  <a:cubicBezTo>
                    <a:pt x="44717" y="43577"/>
                    <a:pt x="44279" y="42876"/>
                    <a:pt x="43928" y="42262"/>
                  </a:cubicBezTo>
                  <a:cubicBezTo>
                    <a:pt x="43490" y="41648"/>
                    <a:pt x="43139" y="41035"/>
                    <a:pt x="42876" y="40509"/>
                  </a:cubicBezTo>
                  <a:cubicBezTo>
                    <a:pt x="42087" y="39193"/>
                    <a:pt x="41298" y="37966"/>
                    <a:pt x="40421" y="36738"/>
                  </a:cubicBezTo>
                  <a:lnTo>
                    <a:pt x="38492" y="33757"/>
                  </a:lnTo>
                  <a:cubicBezTo>
                    <a:pt x="37352" y="32091"/>
                    <a:pt x="36388" y="30250"/>
                    <a:pt x="35160" y="28496"/>
                  </a:cubicBezTo>
                  <a:cubicBezTo>
                    <a:pt x="33933" y="26918"/>
                    <a:pt x="32793" y="25164"/>
                    <a:pt x="31653" y="23499"/>
                  </a:cubicBezTo>
                  <a:cubicBezTo>
                    <a:pt x="31477" y="23236"/>
                    <a:pt x="31302" y="22972"/>
                    <a:pt x="31127" y="22709"/>
                  </a:cubicBezTo>
                  <a:cubicBezTo>
                    <a:pt x="31039" y="22359"/>
                    <a:pt x="30776" y="22183"/>
                    <a:pt x="30688" y="21920"/>
                  </a:cubicBezTo>
                  <a:cubicBezTo>
                    <a:pt x="29987" y="20868"/>
                    <a:pt x="29373" y="19904"/>
                    <a:pt x="28584" y="18764"/>
                  </a:cubicBezTo>
                  <a:cubicBezTo>
                    <a:pt x="27970" y="17887"/>
                    <a:pt x="27269" y="16923"/>
                    <a:pt x="26655" y="15958"/>
                  </a:cubicBezTo>
                  <a:cubicBezTo>
                    <a:pt x="25954" y="14906"/>
                    <a:pt x="25428" y="13941"/>
                    <a:pt x="24726" y="12977"/>
                  </a:cubicBezTo>
                  <a:cubicBezTo>
                    <a:pt x="24463" y="12275"/>
                    <a:pt x="24112" y="11749"/>
                    <a:pt x="23674" y="11223"/>
                  </a:cubicBezTo>
                  <a:cubicBezTo>
                    <a:pt x="23236" y="10697"/>
                    <a:pt x="22885" y="10083"/>
                    <a:pt x="22534" y="9645"/>
                  </a:cubicBezTo>
                  <a:lnTo>
                    <a:pt x="21570" y="8330"/>
                  </a:lnTo>
                  <a:cubicBezTo>
                    <a:pt x="21219" y="7891"/>
                    <a:pt x="20956" y="7365"/>
                    <a:pt x="20605" y="6927"/>
                  </a:cubicBezTo>
                  <a:lnTo>
                    <a:pt x="19641" y="5612"/>
                  </a:lnTo>
                  <a:cubicBezTo>
                    <a:pt x="19290" y="5261"/>
                    <a:pt x="19027" y="4823"/>
                    <a:pt x="18852" y="4560"/>
                  </a:cubicBezTo>
                  <a:cubicBezTo>
                    <a:pt x="18413" y="3858"/>
                    <a:pt x="18062" y="3332"/>
                    <a:pt x="17624" y="2806"/>
                  </a:cubicBezTo>
                  <a:cubicBezTo>
                    <a:pt x="17273" y="2368"/>
                    <a:pt x="16835" y="1754"/>
                    <a:pt x="16572" y="1315"/>
                  </a:cubicBezTo>
                  <a:cubicBezTo>
                    <a:pt x="16396" y="1140"/>
                    <a:pt x="16221" y="877"/>
                    <a:pt x="15958" y="702"/>
                  </a:cubicBezTo>
                  <a:lnTo>
                    <a:pt x="15783" y="439"/>
                  </a:lnTo>
                  <a:cubicBezTo>
                    <a:pt x="15695" y="351"/>
                    <a:pt x="15520" y="351"/>
                    <a:pt x="15432" y="263"/>
                  </a:cubicBezTo>
                  <a:cubicBezTo>
                    <a:pt x="15257" y="176"/>
                    <a:pt x="14906" y="0"/>
                    <a:pt x="146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85" name="Google Shape;885;p43"/>
            <p:cNvSpPr/>
            <p:nvPr/>
          </p:nvSpPr>
          <p:spPr>
            <a:xfrm>
              <a:off x="1494125" y="1910525"/>
              <a:ext cx="594075" cy="644475"/>
            </a:xfrm>
            <a:custGeom>
              <a:avLst/>
              <a:gdLst/>
              <a:ahLst/>
              <a:cxnLst/>
              <a:rect l="l" t="t" r="r" b="b"/>
              <a:pathLst>
                <a:path w="23763" h="25779" extrusionOk="0">
                  <a:moveTo>
                    <a:pt x="6664" y="2982"/>
                  </a:moveTo>
                  <a:cubicBezTo>
                    <a:pt x="6752" y="2982"/>
                    <a:pt x="6752" y="3069"/>
                    <a:pt x="6840" y="3245"/>
                  </a:cubicBezTo>
                  <a:cubicBezTo>
                    <a:pt x="7103" y="3508"/>
                    <a:pt x="7278" y="3771"/>
                    <a:pt x="7541" y="4034"/>
                  </a:cubicBezTo>
                  <a:cubicBezTo>
                    <a:pt x="8067" y="4911"/>
                    <a:pt x="8506" y="5700"/>
                    <a:pt x="9032" y="6577"/>
                  </a:cubicBezTo>
                  <a:cubicBezTo>
                    <a:pt x="9032" y="6664"/>
                    <a:pt x="9207" y="6664"/>
                    <a:pt x="9207" y="6840"/>
                  </a:cubicBezTo>
                  <a:cubicBezTo>
                    <a:pt x="9470" y="7366"/>
                    <a:pt x="9909" y="7892"/>
                    <a:pt x="10259" y="8418"/>
                  </a:cubicBezTo>
                  <a:cubicBezTo>
                    <a:pt x="10610" y="8856"/>
                    <a:pt x="11049" y="9470"/>
                    <a:pt x="11399" y="9908"/>
                  </a:cubicBezTo>
                  <a:cubicBezTo>
                    <a:pt x="12013" y="10873"/>
                    <a:pt x="12802" y="11837"/>
                    <a:pt x="13416" y="12802"/>
                  </a:cubicBezTo>
                  <a:cubicBezTo>
                    <a:pt x="13767" y="13503"/>
                    <a:pt x="14205" y="14029"/>
                    <a:pt x="14556" y="14643"/>
                  </a:cubicBezTo>
                  <a:cubicBezTo>
                    <a:pt x="14819" y="15169"/>
                    <a:pt x="15169" y="15695"/>
                    <a:pt x="15608" y="16221"/>
                  </a:cubicBezTo>
                  <a:cubicBezTo>
                    <a:pt x="16046" y="16835"/>
                    <a:pt x="16485" y="17186"/>
                    <a:pt x="16835" y="17800"/>
                  </a:cubicBezTo>
                  <a:cubicBezTo>
                    <a:pt x="17186" y="18326"/>
                    <a:pt x="17625" y="18852"/>
                    <a:pt x="17975" y="19378"/>
                  </a:cubicBezTo>
                  <a:cubicBezTo>
                    <a:pt x="18151" y="19641"/>
                    <a:pt x="18238" y="19816"/>
                    <a:pt x="18326" y="20079"/>
                  </a:cubicBezTo>
                  <a:cubicBezTo>
                    <a:pt x="18852" y="20781"/>
                    <a:pt x="19290" y="21482"/>
                    <a:pt x="19729" y="22184"/>
                  </a:cubicBezTo>
                  <a:cubicBezTo>
                    <a:pt x="19729" y="22271"/>
                    <a:pt x="19817" y="22271"/>
                    <a:pt x="19817" y="22359"/>
                  </a:cubicBezTo>
                  <a:cubicBezTo>
                    <a:pt x="19466" y="22271"/>
                    <a:pt x="19290" y="22184"/>
                    <a:pt x="18940" y="22096"/>
                  </a:cubicBezTo>
                  <a:cubicBezTo>
                    <a:pt x="18414" y="21833"/>
                    <a:pt x="17800" y="21745"/>
                    <a:pt x="17186" y="21570"/>
                  </a:cubicBezTo>
                  <a:lnTo>
                    <a:pt x="15520" y="20956"/>
                  </a:lnTo>
                  <a:cubicBezTo>
                    <a:pt x="14906" y="20693"/>
                    <a:pt x="14293" y="20518"/>
                    <a:pt x="13679" y="20255"/>
                  </a:cubicBezTo>
                  <a:cubicBezTo>
                    <a:pt x="13153" y="20079"/>
                    <a:pt x="12539" y="19816"/>
                    <a:pt x="12013" y="19729"/>
                  </a:cubicBezTo>
                  <a:cubicBezTo>
                    <a:pt x="11399" y="19641"/>
                    <a:pt x="10785" y="19378"/>
                    <a:pt x="10259" y="19290"/>
                  </a:cubicBezTo>
                  <a:cubicBezTo>
                    <a:pt x="9733" y="19203"/>
                    <a:pt x="9207" y="18940"/>
                    <a:pt x="8593" y="18852"/>
                  </a:cubicBezTo>
                  <a:cubicBezTo>
                    <a:pt x="7278" y="18501"/>
                    <a:pt x="5963" y="17975"/>
                    <a:pt x="4648" y="17624"/>
                  </a:cubicBezTo>
                  <a:cubicBezTo>
                    <a:pt x="4209" y="17537"/>
                    <a:pt x="3683" y="17449"/>
                    <a:pt x="3157" y="17186"/>
                  </a:cubicBezTo>
                  <a:cubicBezTo>
                    <a:pt x="2894" y="17186"/>
                    <a:pt x="2807" y="17098"/>
                    <a:pt x="2719" y="17098"/>
                  </a:cubicBezTo>
                  <a:cubicBezTo>
                    <a:pt x="2807" y="16748"/>
                    <a:pt x="2807" y="16485"/>
                    <a:pt x="2894" y="16134"/>
                  </a:cubicBezTo>
                  <a:cubicBezTo>
                    <a:pt x="2982" y="15608"/>
                    <a:pt x="3157" y="15169"/>
                    <a:pt x="3245" y="14731"/>
                  </a:cubicBezTo>
                  <a:cubicBezTo>
                    <a:pt x="3245" y="14468"/>
                    <a:pt x="3245" y="14117"/>
                    <a:pt x="3333" y="13854"/>
                  </a:cubicBezTo>
                  <a:cubicBezTo>
                    <a:pt x="3596" y="13153"/>
                    <a:pt x="3771" y="12539"/>
                    <a:pt x="3946" y="11837"/>
                  </a:cubicBezTo>
                  <a:lnTo>
                    <a:pt x="4209" y="10522"/>
                  </a:lnTo>
                  <a:cubicBezTo>
                    <a:pt x="4297" y="10172"/>
                    <a:pt x="4472" y="9733"/>
                    <a:pt x="4560" y="9295"/>
                  </a:cubicBezTo>
                  <a:cubicBezTo>
                    <a:pt x="4560" y="9032"/>
                    <a:pt x="4648" y="8769"/>
                    <a:pt x="4823" y="8418"/>
                  </a:cubicBezTo>
                  <a:cubicBezTo>
                    <a:pt x="4911" y="8155"/>
                    <a:pt x="4999" y="7892"/>
                    <a:pt x="5086" y="7629"/>
                  </a:cubicBezTo>
                  <a:cubicBezTo>
                    <a:pt x="5174" y="7278"/>
                    <a:pt x="5349" y="7015"/>
                    <a:pt x="5437" y="6752"/>
                  </a:cubicBezTo>
                  <a:cubicBezTo>
                    <a:pt x="5525" y="6401"/>
                    <a:pt x="5612" y="6138"/>
                    <a:pt x="5788" y="5875"/>
                  </a:cubicBezTo>
                  <a:cubicBezTo>
                    <a:pt x="5963" y="5174"/>
                    <a:pt x="6051" y="4648"/>
                    <a:pt x="6314" y="3946"/>
                  </a:cubicBezTo>
                  <a:cubicBezTo>
                    <a:pt x="6401" y="3771"/>
                    <a:pt x="6401" y="3420"/>
                    <a:pt x="6489" y="3245"/>
                  </a:cubicBezTo>
                  <a:cubicBezTo>
                    <a:pt x="6664" y="3069"/>
                    <a:pt x="6664" y="3069"/>
                    <a:pt x="6664" y="2982"/>
                  </a:cubicBezTo>
                  <a:close/>
                  <a:moveTo>
                    <a:pt x="6138" y="1"/>
                  </a:moveTo>
                  <a:cubicBezTo>
                    <a:pt x="5875" y="176"/>
                    <a:pt x="5700" y="176"/>
                    <a:pt x="5525" y="264"/>
                  </a:cubicBezTo>
                  <a:cubicBezTo>
                    <a:pt x="5437" y="351"/>
                    <a:pt x="5262" y="439"/>
                    <a:pt x="5086" y="614"/>
                  </a:cubicBezTo>
                  <a:cubicBezTo>
                    <a:pt x="4911" y="790"/>
                    <a:pt x="4648" y="1053"/>
                    <a:pt x="4560" y="1228"/>
                  </a:cubicBezTo>
                  <a:cubicBezTo>
                    <a:pt x="4209" y="1754"/>
                    <a:pt x="4034" y="2368"/>
                    <a:pt x="3946" y="2982"/>
                  </a:cubicBezTo>
                  <a:cubicBezTo>
                    <a:pt x="3771" y="3332"/>
                    <a:pt x="3771" y="3508"/>
                    <a:pt x="3683" y="3771"/>
                  </a:cubicBezTo>
                  <a:cubicBezTo>
                    <a:pt x="3596" y="4122"/>
                    <a:pt x="3596" y="4385"/>
                    <a:pt x="3420" y="4735"/>
                  </a:cubicBezTo>
                  <a:cubicBezTo>
                    <a:pt x="3245" y="5437"/>
                    <a:pt x="2982" y="5963"/>
                    <a:pt x="2807" y="6489"/>
                  </a:cubicBezTo>
                  <a:cubicBezTo>
                    <a:pt x="2719" y="6840"/>
                    <a:pt x="2456" y="7278"/>
                    <a:pt x="2368" y="7716"/>
                  </a:cubicBezTo>
                  <a:cubicBezTo>
                    <a:pt x="2280" y="8067"/>
                    <a:pt x="2193" y="8506"/>
                    <a:pt x="2017" y="8944"/>
                  </a:cubicBezTo>
                  <a:cubicBezTo>
                    <a:pt x="1930" y="9470"/>
                    <a:pt x="1754" y="9908"/>
                    <a:pt x="1579" y="10435"/>
                  </a:cubicBezTo>
                  <a:cubicBezTo>
                    <a:pt x="1491" y="10873"/>
                    <a:pt x="1404" y="11399"/>
                    <a:pt x="1316" y="11837"/>
                  </a:cubicBezTo>
                  <a:lnTo>
                    <a:pt x="965" y="13153"/>
                  </a:lnTo>
                  <a:cubicBezTo>
                    <a:pt x="878" y="13591"/>
                    <a:pt x="878" y="14205"/>
                    <a:pt x="702" y="14643"/>
                  </a:cubicBezTo>
                  <a:lnTo>
                    <a:pt x="439" y="15958"/>
                  </a:lnTo>
                  <a:cubicBezTo>
                    <a:pt x="264" y="16485"/>
                    <a:pt x="176" y="16923"/>
                    <a:pt x="88" y="17361"/>
                  </a:cubicBezTo>
                  <a:cubicBezTo>
                    <a:pt x="1" y="17887"/>
                    <a:pt x="176" y="18589"/>
                    <a:pt x="702" y="18852"/>
                  </a:cubicBezTo>
                  <a:cubicBezTo>
                    <a:pt x="965" y="19027"/>
                    <a:pt x="1053" y="19115"/>
                    <a:pt x="1316" y="19203"/>
                  </a:cubicBezTo>
                  <a:cubicBezTo>
                    <a:pt x="1491" y="19290"/>
                    <a:pt x="1842" y="19378"/>
                    <a:pt x="2193" y="19553"/>
                  </a:cubicBezTo>
                  <a:cubicBezTo>
                    <a:pt x="2631" y="19729"/>
                    <a:pt x="3070" y="19816"/>
                    <a:pt x="3508" y="19992"/>
                  </a:cubicBezTo>
                  <a:cubicBezTo>
                    <a:pt x="3946" y="20079"/>
                    <a:pt x="4472" y="20255"/>
                    <a:pt x="4911" y="20430"/>
                  </a:cubicBezTo>
                  <a:cubicBezTo>
                    <a:pt x="5437" y="20605"/>
                    <a:pt x="6138" y="20693"/>
                    <a:pt x="6664" y="20956"/>
                  </a:cubicBezTo>
                  <a:cubicBezTo>
                    <a:pt x="7191" y="21132"/>
                    <a:pt x="7717" y="21307"/>
                    <a:pt x="8330" y="21395"/>
                  </a:cubicBezTo>
                  <a:cubicBezTo>
                    <a:pt x="8857" y="21482"/>
                    <a:pt x="9383" y="21745"/>
                    <a:pt x="9909" y="21833"/>
                  </a:cubicBezTo>
                  <a:cubicBezTo>
                    <a:pt x="10522" y="21921"/>
                    <a:pt x="11049" y="22184"/>
                    <a:pt x="11575" y="22271"/>
                  </a:cubicBezTo>
                  <a:cubicBezTo>
                    <a:pt x="12101" y="22359"/>
                    <a:pt x="12802" y="22622"/>
                    <a:pt x="13328" y="22797"/>
                  </a:cubicBezTo>
                  <a:cubicBezTo>
                    <a:pt x="14030" y="23061"/>
                    <a:pt x="14731" y="23236"/>
                    <a:pt x="15433" y="23587"/>
                  </a:cubicBezTo>
                  <a:cubicBezTo>
                    <a:pt x="16046" y="23937"/>
                    <a:pt x="16748" y="24113"/>
                    <a:pt x="17361" y="24376"/>
                  </a:cubicBezTo>
                  <a:cubicBezTo>
                    <a:pt x="17975" y="24551"/>
                    <a:pt x="18589" y="24814"/>
                    <a:pt x="19290" y="24990"/>
                  </a:cubicBezTo>
                  <a:cubicBezTo>
                    <a:pt x="20167" y="25340"/>
                    <a:pt x="20869" y="25516"/>
                    <a:pt x="21746" y="25779"/>
                  </a:cubicBezTo>
                  <a:cubicBezTo>
                    <a:pt x="22096" y="25779"/>
                    <a:pt x="22447" y="25779"/>
                    <a:pt x="22798" y="25691"/>
                  </a:cubicBezTo>
                  <a:cubicBezTo>
                    <a:pt x="23061" y="25428"/>
                    <a:pt x="23324" y="25253"/>
                    <a:pt x="23411" y="24902"/>
                  </a:cubicBezTo>
                  <a:cubicBezTo>
                    <a:pt x="23674" y="24639"/>
                    <a:pt x="23762" y="24463"/>
                    <a:pt x="23762" y="24113"/>
                  </a:cubicBezTo>
                  <a:lnTo>
                    <a:pt x="23762" y="23762"/>
                  </a:lnTo>
                  <a:cubicBezTo>
                    <a:pt x="23674" y="23587"/>
                    <a:pt x="23674" y="23411"/>
                    <a:pt x="23587" y="23411"/>
                  </a:cubicBezTo>
                  <a:cubicBezTo>
                    <a:pt x="23499" y="23411"/>
                    <a:pt x="23499" y="23236"/>
                    <a:pt x="23499" y="23236"/>
                  </a:cubicBezTo>
                  <a:cubicBezTo>
                    <a:pt x="22622" y="22096"/>
                    <a:pt x="22009" y="20869"/>
                    <a:pt x="21219" y="19641"/>
                  </a:cubicBezTo>
                  <a:cubicBezTo>
                    <a:pt x="20518" y="18413"/>
                    <a:pt x="19729" y="17274"/>
                    <a:pt x="18940" y="16134"/>
                  </a:cubicBezTo>
                  <a:cubicBezTo>
                    <a:pt x="18589" y="15608"/>
                    <a:pt x="18151" y="15169"/>
                    <a:pt x="17712" y="14643"/>
                  </a:cubicBezTo>
                  <a:cubicBezTo>
                    <a:pt x="17361" y="14029"/>
                    <a:pt x="16923" y="13503"/>
                    <a:pt x="16572" y="12977"/>
                  </a:cubicBezTo>
                  <a:lnTo>
                    <a:pt x="14293" y="9645"/>
                  </a:lnTo>
                  <a:cubicBezTo>
                    <a:pt x="13854" y="9032"/>
                    <a:pt x="13416" y="8506"/>
                    <a:pt x="12977" y="7804"/>
                  </a:cubicBezTo>
                  <a:cubicBezTo>
                    <a:pt x="12451" y="7190"/>
                    <a:pt x="11925" y="6489"/>
                    <a:pt x="11487" y="5700"/>
                  </a:cubicBezTo>
                  <a:lnTo>
                    <a:pt x="11487" y="5612"/>
                  </a:lnTo>
                  <a:cubicBezTo>
                    <a:pt x="11312" y="5612"/>
                    <a:pt x="11312" y="5524"/>
                    <a:pt x="11224" y="5437"/>
                  </a:cubicBezTo>
                  <a:cubicBezTo>
                    <a:pt x="10785" y="4648"/>
                    <a:pt x="10259" y="3859"/>
                    <a:pt x="9821" y="3069"/>
                  </a:cubicBezTo>
                  <a:cubicBezTo>
                    <a:pt x="9470" y="2631"/>
                    <a:pt x="9295" y="2193"/>
                    <a:pt x="8944" y="1754"/>
                  </a:cubicBezTo>
                  <a:cubicBezTo>
                    <a:pt x="8593" y="1316"/>
                    <a:pt x="8418" y="1053"/>
                    <a:pt x="8067" y="702"/>
                  </a:cubicBezTo>
                  <a:cubicBezTo>
                    <a:pt x="7717" y="439"/>
                    <a:pt x="7541" y="264"/>
                    <a:pt x="7191" y="176"/>
                  </a:cubicBezTo>
                  <a:cubicBezTo>
                    <a:pt x="7015" y="1"/>
                    <a:pt x="6752" y="1"/>
                    <a:pt x="66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886" name="Google Shape;886;p43"/>
          <p:cNvGrpSpPr/>
          <p:nvPr/>
        </p:nvGrpSpPr>
        <p:grpSpPr>
          <a:xfrm rot="-2700000">
            <a:off x="935185" y="643502"/>
            <a:ext cx="1713300" cy="2021581"/>
            <a:chOff x="4475375" y="3939175"/>
            <a:chExt cx="972300" cy="1147250"/>
          </a:xfrm>
        </p:grpSpPr>
        <p:sp>
          <p:nvSpPr>
            <p:cNvPr id="887" name="Google Shape;887;p43"/>
            <p:cNvSpPr/>
            <p:nvPr/>
          </p:nvSpPr>
          <p:spPr>
            <a:xfrm>
              <a:off x="4495275" y="3939950"/>
              <a:ext cx="952400" cy="1083775"/>
            </a:xfrm>
            <a:custGeom>
              <a:avLst/>
              <a:gdLst/>
              <a:ahLst/>
              <a:cxnLst/>
              <a:rect l="l" t="t" r="r" b="b"/>
              <a:pathLst>
                <a:path w="38096" h="43351" extrusionOk="0">
                  <a:moveTo>
                    <a:pt x="31125" y="1"/>
                  </a:moveTo>
                  <a:cubicBezTo>
                    <a:pt x="29145" y="1"/>
                    <a:pt x="27155" y="895"/>
                    <a:pt x="25782" y="2595"/>
                  </a:cubicBezTo>
                  <a:lnTo>
                    <a:pt x="1692" y="32454"/>
                  </a:lnTo>
                  <a:cubicBezTo>
                    <a:pt x="498" y="33906"/>
                    <a:pt x="1" y="35716"/>
                    <a:pt x="180" y="37427"/>
                  </a:cubicBezTo>
                  <a:cubicBezTo>
                    <a:pt x="219" y="38123"/>
                    <a:pt x="398" y="38799"/>
                    <a:pt x="677" y="39436"/>
                  </a:cubicBezTo>
                  <a:cubicBezTo>
                    <a:pt x="1075" y="40391"/>
                    <a:pt x="1692" y="41266"/>
                    <a:pt x="2547" y="41922"/>
                  </a:cubicBezTo>
                  <a:cubicBezTo>
                    <a:pt x="3164" y="42460"/>
                    <a:pt x="3880" y="42818"/>
                    <a:pt x="4636" y="43056"/>
                  </a:cubicBezTo>
                  <a:cubicBezTo>
                    <a:pt x="5267" y="43254"/>
                    <a:pt x="5924" y="43351"/>
                    <a:pt x="6584" y="43351"/>
                  </a:cubicBezTo>
                  <a:cubicBezTo>
                    <a:pt x="8584" y="43351"/>
                    <a:pt x="10605" y="42459"/>
                    <a:pt x="11996" y="40769"/>
                  </a:cubicBezTo>
                  <a:lnTo>
                    <a:pt x="36106" y="10949"/>
                  </a:lnTo>
                  <a:cubicBezTo>
                    <a:pt x="37916" y="8662"/>
                    <a:pt x="38095" y="5598"/>
                    <a:pt x="36782" y="3251"/>
                  </a:cubicBezTo>
                  <a:cubicBezTo>
                    <a:pt x="36384" y="2595"/>
                    <a:pt x="35887" y="1978"/>
                    <a:pt x="35231" y="1441"/>
                  </a:cubicBezTo>
                  <a:cubicBezTo>
                    <a:pt x="34395" y="745"/>
                    <a:pt x="33420" y="327"/>
                    <a:pt x="32406" y="128"/>
                  </a:cubicBezTo>
                  <a:cubicBezTo>
                    <a:pt x="31984" y="43"/>
                    <a:pt x="31555" y="1"/>
                    <a:pt x="3112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88" name="Google Shape;888;p43"/>
            <p:cNvSpPr/>
            <p:nvPr/>
          </p:nvSpPr>
          <p:spPr>
            <a:xfrm>
              <a:off x="4512175" y="3942625"/>
              <a:ext cx="903175" cy="1073750"/>
            </a:xfrm>
            <a:custGeom>
              <a:avLst/>
              <a:gdLst/>
              <a:ahLst/>
              <a:cxnLst/>
              <a:rect l="l" t="t" r="r" b="b"/>
              <a:pathLst>
                <a:path w="36127" h="42950" extrusionOk="0">
                  <a:moveTo>
                    <a:pt x="31750" y="1"/>
                  </a:moveTo>
                  <a:lnTo>
                    <a:pt x="1" y="39329"/>
                  </a:lnTo>
                  <a:cubicBezTo>
                    <a:pt x="399" y="40284"/>
                    <a:pt x="1016" y="41159"/>
                    <a:pt x="1891" y="41815"/>
                  </a:cubicBezTo>
                  <a:cubicBezTo>
                    <a:pt x="2507" y="42353"/>
                    <a:pt x="3224" y="42711"/>
                    <a:pt x="3980" y="42949"/>
                  </a:cubicBezTo>
                  <a:lnTo>
                    <a:pt x="36126" y="3124"/>
                  </a:lnTo>
                  <a:cubicBezTo>
                    <a:pt x="35728" y="2468"/>
                    <a:pt x="35231" y="1831"/>
                    <a:pt x="34594" y="1314"/>
                  </a:cubicBezTo>
                  <a:cubicBezTo>
                    <a:pt x="33739" y="618"/>
                    <a:pt x="32764" y="200"/>
                    <a:pt x="3175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89" name="Google Shape;889;p43"/>
            <p:cNvSpPr/>
            <p:nvPr/>
          </p:nvSpPr>
          <p:spPr>
            <a:xfrm>
              <a:off x="4475375" y="4830350"/>
              <a:ext cx="250175" cy="256075"/>
            </a:xfrm>
            <a:custGeom>
              <a:avLst/>
              <a:gdLst/>
              <a:ahLst/>
              <a:cxnLst/>
              <a:rect l="l" t="t" r="r" b="b"/>
              <a:pathLst>
                <a:path w="10007" h="10243" extrusionOk="0">
                  <a:moveTo>
                    <a:pt x="976" y="0"/>
                  </a:moveTo>
                  <a:cubicBezTo>
                    <a:pt x="976" y="0"/>
                    <a:pt x="147" y="9708"/>
                    <a:pt x="15" y="10221"/>
                  </a:cubicBezTo>
                  <a:lnTo>
                    <a:pt x="15" y="10221"/>
                  </a:lnTo>
                  <a:lnTo>
                    <a:pt x="10007" y="7281"/>
                  </a:lnTo>
                  <a:lnTo>
                    <a:pt x="976" y="0"/>
                  </a:lnTo>
                  <a:close/>
                  <a:moveTo>
                    <a:pt x="15" y="10221"/>
                  </a:moveTo>
                  <a:lnTo>
                    <a:pt x="1" y="10225"/>
                  </a:lnTo>
                  <a:cubicBezTo>
                    <a:pt x="2" y="10237"/>
                    <a:pt x="4" y="10242"/>
                    <a:pt x="6" y="10242"/>
                  </a:cubicBezTo>
                  <a:cubicBezTo>
                    <a:pt x="9" y="10242"/>
                    <a:pt x="12" y="10235"/>
                    <a:pt x="15" y="1022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0" name="Google Shape;890;p43"/>
            <p:cNvSpPr/>
            <p:nvPr/>
          </p:nvSpPr>
          <p:spPr>
            <a:xfrm>
              <a:off x="4475375" y="4989000"/>
              <a:ext cx="95025" cy="97000"/>
            </a:xfrm>
            <a:custGeom>
              <a:avLst/>
              <a:gdLst/>
              <a:ahLst/>
              <a:cxnLst/>
              <a:rect l="l" t="t" r="r" b="b"/>
              <a:pathLst>
                <a:path w="3801" h="3880" extrusionOk="0">
                  <a:moveTo>
                    <a:pt x="399" y="0"/>
                  </a:moveTo>
                  <a:cubicBezTo>
                    <a:pt x="220" y="1950"/>
                    <a:pt x="61" y="3680"/>
                    <a:pt x="1" y="3879"/>
                  </a:cubicBezTo>
                  <a:lnTo>
                    <a:pt x="3800" y="2745"/>
                  </a:lnTo>
                  <a:lnTo>
                    <a:pt x="3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91" name="Google Shape;891;p43"/>
            <p:cNvSpPr/>
            <p:nvPr/>
          </p:nvSpPr>
          <p:spPr>
            <a:xfrm>
              <a:off x="5127375" y="3939175"/>
              <a:ext cx="320300" cy="287950"/>
            </a:xfrm>
            <a:custGeom>
              <a:avLst/>
              <a:gdLst/>
              <a:ahLst/>
              <a:cxnLst/>
              <a:rect l="l" t="t" r="r" b="b"/>
              <a:pathLst>
                <a:path w="12812" h="11518" extrusionOk="0">
                  <a:moveTo>
                    <a:pt x="5846" y="0"/>
                  </a:moveTo>
                  <a:cubicBezTo>
                    <a:pt x="3845" y="0"/>
                    <a:pt x="1842" y="889"/>
                    <a:pt x="478" y="2566"/>
                  </a:cubicBezTo>
                  <a:lnTo>
                    <a:pt x="0" y="3163"/>
                  </a:lnTo>
                  <a:lnTo>
                    <a:pt x="10325" y="11518"/>
                  </a:lnTo>
                  <a:lnTo>
                    <a:pt x="10802" y="10921"/>
                  </a:lnTo>
                  <a:cubicBezTo>
                    <a:pt x="12632" y="8673"/>
                    <a:pt x="12811" y="5590"/>
                    <a:pt x="11478" y="3242"/>
                  </a:cubicBezTo>
                  <a:cubicBezTo>
                    <a:pt x="11080" y="2566"/>
                    <a:pt x="10583" y="1949"/>
                    <a:pt x="9927" y="1432"/>
                  </a:cubicBezTo>
                  <a:cubicBezTo>
                    <a:pt x="9091" y="756"/>
                    <a:pt x="8116" y="318"/>
                    <a:pt x="7102" y="119"/>
                  </a:cubicBezTo>
                  <a:cubicBezTo>
                    <a:pt x="6687" y="40"/>
                    <a:pt x="6267" y="0"/>
                    <a:pt x="584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92" name="Google Shape;892;p43"/>
            <p:cNvSpPr/>
            <p:nvPr/>
          </p:nvSpPr>
          <p:spPr>
            <a:xfrm>
              <a:off x="5083600" y="3999875"/>
              <a:ext cx="317825" cy="263025"/>
            </a:xfrm>
            <a:custGeom>
              <a:avLst/>
              <a:gdLst/>
              <a:ahLst/>
              <a:cxnLst/>
              <a:rect l="l" t="t" r="r" b="b"/>
              <a:pathLst>
                <a:path w="12713" h="10521" extrusionOk="0">
                  <a:moveTo>
                    <a:pt x="1657" y="0"/>
                  </a:moveTo>
                  <a:cubicBezTo>
                    <a:pt x="1229" y="0"/>
                    <a:pt x="802" y="184"/>
                    <a:pt x="518" y="536"/>
                  </a:cubicBezTo>
                  <a:lnTo>
                    <a:pt x="498" y="575"/>
                  </a:lnTo>
                  <a:cubicBezTo>
                    <a:pt x="1" y="1192"/>
                    <a:pt x="80" y="2127"/>
                    <a:pt x="717" y="2624"/>
                  </a:cubicBezTo>
                  <a:lnTo>
                    <a:pt x="10126" y="10204"/>
                  </a:lnTo>
                  <a:cubicBezTo>
                    <a:pt x="10399" y="10417"/>
                    <a:pt x="10727" y="10520"/>
                    <a:pt x="11052" y="10520"/>
                  </a:cubicBezTo>
                  <a:cubicBezTo>
                    <a:pt x="11484" y="10520"/>
                    <a:pt x="11911" y="10337"/>
                    <a:pt x="12195" y="9985"/>
                  </a:cubicBezTo>
                  <a:lnTo>
                    <a:pt x="12215" y="9965"/>
                  </a:lnTo>
                  <a:cubicBezTo>
                    <a:pt x="12712" y="9348"/>
                    <a:pt x="12613" y="8393"/>
                    <a:pt x="11996" y="7896"/>
                  </a:cubicBezTo>
                  <a:lnTo>
                    <a:pt x="2567" y="317"/>
                  </a:lnTo>
                  <a:cubicBezTo>
                    <a:pt x="2302" y="104"/>
                    <a:pt x="1979" y="0"/>
                    <a:pt x="165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3" name="Google Shape;893;p43"/>
            <p:cNvSpPr/>
            <p:nvPr/>
          </p:nvSpPr>
          <p:spPr>
            <a:xfrm>
              <a:off x="4999050" y="4110025"/>
              <a:ext cx="318325" cy="263775"/>
            </a:xfrm>
            <a:custGeom>
              <a:avLst/>
              <a:gdLst/>
              <a:ahLst/>
              <a:cxnLst/>
              <a:rect l="l" t="t" r="r" b="b"/>
              <a:pathLst>
                <a:path w="12733" h="10551" extrusionOk="0">
                  <a:moveTo>
                    <a:pt x="1651" y="1"/>
                  </a:moveTo>
                  <a:cubicBezTo>
                    <a:pt x="1222" y="1"/>
                    <a:pt x="800" y="194"/>
                    <a:pt x="518" y="566"/>
                  </a:cubicBezTo>
                  <a:lnTo>
                    <a:pt x="498" y="586"/>
                  </a:lnTo>
                  <a:cubicBezTo>
                    <a:pt x="1" y="1202"/>
                    <a:pt x="100" y="2157"/>
                    <a:pt x="717" y="2655"/>
                  </a:cubicBezTo>
                  <a:lnTo>
                    <a:pt x="10146" y="10234"/>
                  </a:lnTo>
                  <a:cubicBezTo>
                    <a:pt x="10411" y="10447"/>
                    <a:pt x="10734" y="10550"/>
                    <a:pt x="11056" y="10550"/>
                  </a:cubicBezTo>
                  <a:cubicBezTo>
                    <a:pt x="11484" y="10550"/>
                    <a:pt x="11911" y="10367"/>
                    <a:pt x="12195" y="10015"/>
                  </a:cubicBezTo>
                  <a:lnTo>
                    <a:pt x="12235" y="9995"/>
                  </a:lnTo>
                  <a:cubicBezTo>
                    <a:pt x="12732" y="9358"/>
                    <a:pt x="12633" y="8423"/>
                    <a:pt x="11996" y="7926"/>
                  </a:cubicBezTo>
                  <a:lnTo>
                    <a:pt x="2587" y="347"/>
                  </a:lnTo>
                  <a:cubicBezTo>
                    <a:pt x="2311" y="114"/>
                    <a:pt x="1979" y="1"/>
                    <a:pt x="165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4" name="Google Shape;894;p43"/>
            <p:cNvSpPr/>
            <p:nvPr/>
          </p:nvSpPr>
          <p:spPr>
            <a:xfrm>
              <a:off x="5046300" y="4056775"/>
              <a:ext cx="318325" cy="263775"/>
            </a:xfrm>
            <a:custGeom>
              <a:avLst/>
              <a:gdLst/>
              <a:ahLst/>
              <a:cxnLst/>
              <a:rect l="l" t="t" r="r" b="b"/>
              <a:pathLst>
                <a:path w="12733" h="10551" extrusionOk="0">
                  <a:moveTo>
                    <a:pt x="1676" y="0"/>
                  </a:moveTo>
                  <a:cubicBezTo>
                    <a:pt x="1244" y="0"/>
                    <a:pt x="815" y="198"/>
                    <a:pt x="518" y="587"/>
                  </a:cubicBezTo>
                  <a:lnTo>
                    <a:pt x="498" y="607"/>
                  </a:lnTo>
                  <a:cubicBezTo>
                    <a:pt x="1" y="1224"/>
                    <a:pt x="100" y="2179"/>
                    <a:pt x="717" y="2676"/>
                  </a:cubicBezTo>
                  <a:lnTo>
                    <a:pt x="10146" y="10235"/>
                  </a:lnTo>
                  <a:cubicBezTo>
                    <a:pt x="10409" y="10447"/>
                    <a:pt x="10729" y="10550"/>
                    <a:pt x="11048" y="10550"/>
                  </a:cubicBezTo>
                  <a:cubicBezTo>
                    <a:pt x="11479" y="10550"/>
                    <a:pt x="11909" y="10362"/>
                    <a:pt x="12195" y="9996"/>
                  </a:cubicBezTo>
                  <a:lnTo>
                    <a:pt x="12235" y="9977"/>
                  </a:lnTo>
                  <a:cubicBezTo>
                    <a:pt x="12732" y="9360"/>
                    <a:pt x="12633" y="8405"/>
                    <a:pt x="11996" y="7908"/>
                  </a:cubicBezTo>
                  <a:lnTo>
                    <a:pt x="2587" y="329"/>
                  </a:lnTo>
                  <a:cubicBezTo>
                    <a:pt x="2316" y="109"/>
                    <a:pt x="1995" y="0"/>
                    <a:pt x="167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5" name="Google Shape;895;p43"/>
            <p:cNvSpPr/>
            <p:nvPr/>
          </p:nvSpPr>
          <p:spPr>
            <a:xfrm>
              <a:off x="5342700" y="3993350"/>
              <a:ext cx="14450" cy="13950"/>
            </a:xfrm>
            <a:custGeom>
              <a:avLst/>
              <a:gdLst/>
              <a:ahLst/>
              <a:cxnLst/>
              <a:rect l="l" t="t" r="r" b="b"/>
              <a:pathLst>
                <a:path w="578" h="558" fill="none" extrusionOk="0">
                  <a:moveTo>
                    <a:pt x="1" y="1"/>
                  </a:moveTo>
                  <a:cubicBezTo>
                    <a:pt x="200" y="180"/>
                    <a:pt x="399" y="359"/>
                    <a:pt x="578" y="558"/>
                  </a:cubicBezTo>
                </a:path>
              </a:pathLst>
            </a:custGeom>
            <a:noFill/>
            <a:ln w="1342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6" name="Google Shape;896;p43"/>
            <p:cNvSpPr/>
            <p:nvPr/>
          </p:nvSpPr>
          <p:spPr>
            <a:xfrm>
              <a:off x="5226325" y="3970475"/>
              <a:ext cx="88550" cy="30375"/>
            </a:xfrm>
            <a:custGeom>
              <a:avLst/>
              <a:gdLst/>
              <a:ahLst/>
              <a:cxnLst/>
              <a:rect l="l" t="t" r="r" b="b"/>
              <a:pathLst>
                <a:path w="3542" h="1215" fill="none" extrusionOk="0">
                  <a:moveTo>
                    <a:pt x="1" y="1214"/>
                  </a:moveTo>
                  <a:cubicBezTo>
                    <a:pt x="976" y="478"/>
                    <a:pt x="2308" y="1"/>
                    <a:pt x="3542" y="339"/>
                  </a:cubicBezTo>
                </a:path>
              </a:pathLst>
            </a:custGeom>
            <a:noFill/>
            <a:ln w="1342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7" name="Google Shape;897;p43"/>
            <p:cNvSpPr/>
            <p:nvPr/>
          </p:nvSpPr>
          <p:spPr>
            <a:xfrm>
              <a:off x="5039850" y="4343975"/>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8" name="Google Shape;898;p43"/>
            <p:cNvSpPr/>
            <p:nvPr/>
          </p:nvSpPr>
          <p:spPr>
            <a:xfrm>
              <a:off x="5025425" y="4293250"/>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9" name="Google Shape;899;p43"/>
            <p:cNvSpPr/>
            <p:nvPr/>
          </p:nvSpPr>
          <p:spPr>
            <a:xfrm>
              <a:off x="5099025" y="4342975"/>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00" name="Google Shape;900;p43"/>
            <p:cNvSpPr/>
            <p:nvPr/>
          </p:nvSpPr>
          <p:spPr>
            <a:xfrm>
              <a:off x="5090575" y="4388225"/>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901" name="Google Shape;901;p43"/>
            <p:cNvSpPr/>
            <p:nvPr/>
          </p:nvSpPr>
          <p:spPr>
            <a:xfrm>
              <a:off x="4931425" y="4282800"/>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902" name="Google Shape;902;p43"/>
          <p:cNvSpPr/>
          <p:nvPr/>
        </p:nvSpPr>
        <p:spPr>
          <a:xfrm rot="-4214020">
            <a:off x="2510802" y="1714392"/>
            <a:ext cx="286847" cy="25291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03" name="Google Shape;903;p43"/>
          <p:cNvSpPr/>
          <p:nvPr/>
        </p:nvSpPr>
        <p:spPr>
          <a:xfrm rot="-4214001">
            <a:off x="2418947" y="1498758"/>
            <a:ext cx="132656" cy="11694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76597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29500" y="-111513"/>
            <a:ext cx="4762500" cy="3423424"/>
          </a:xfrm>
          <a:prstGeom prst="rect">
            <a:avLst/>
          </a:prstGeom>
          <a:ln>
            <a:noFill/>
          </a:ln>
          <a:effectLst>
            <a:softEdge rad="112500"/>
          </a:effectLst>
        </p:spPr>
      </p:pic>
      <p:sp>
        <p:nvSpPr>
          <p:cNvPr id="2" name="Title 1"/>
          <p:cNvSpPr>
            <a:spLocks noGrp="1"/>
          </p:cNvSpPr>
          <p:nvPr>
            <p:ph type="title"/>
          </p:nvPr>
        </p:nvSpPr>
        <p:spPr>
          <a:xfrm>
            <a:off x="-639199" y="787255"/>
            <a:ext cx="9404723" cy="1400530"/>
          </a:xfrm>
        </p:spPr>
        <p:txBody>
          <a:bodyPr/>
          <a:lstStyle/>
          <a:p>
            <a:pPr algn="ctr"/>
            <a:r>
              <a:rPr lang="en-US" b="1" dirty="0">
                <a:latin typeface="Century" panose="02040604050505020304" pitchFamily="18" charset="0"/>
              </a:rPr>
              <a:t>History of Cognitive Psychology</a:t>
            </a:r>
          </a:p>
        </p:txBody>
      </p:sp>
      <p:sp>
        <p:nvSpPr>
          <p:cNvPr id="3" name="Content Placeholder 2"/>
          <p:cNvSpPr>
            <a:spLocks noGrp="1"/>
          </p:cNvSpPr>
          <p:nvPr>
            <p:ph idx="1"/>
          </p:nvPr>
        </p:nvSpPr>
        <p:spPr>
          <a:xfrm>
            <a:off x="646111" y="1679430"/>
            <a:ext cx="7494279" cy="4412277"/>
          </a:xfrm>
        </p:spPr>
        <p:txBody>
          <a:bodyPr>
            <a:normAutofit/>
          </a:bodyPr>
          <a:lstStyle/>
          <a:p>
            <a:pPr algn="just"/>
            <a:r>
              <a:rPr lang="en-US" sz="2400" dirty="0">
                <a:latin typeface="Gill Sans MT" panose="020B0502020104020203" pitchFamily="34" charset="0"/>
              </a:rPr>
              <a:t>Cognitive psychology became more predominant during the period between the 1950s and 1970s. Prior to this time, behaviorism was the dominant perspective in psychology, but researchers began to grow more interested in the internal processes that affect behavior instead of just the behavior itself. </a:t>
            </a:r>
          </a:p>
          <a:p>
            <a:pPr algn="just"/>
            <a:r>
              <a:rPr lang="en-US" sz="2400" dirty="0">
                <a:latin typeface="Gill Sans MT" panose="020B0502020104020203" pitchFamily="34" charset="0"/>
              </a:rPr>
              <a:t>Cognitive revolution in psychology.</a:t>
            </a:r>
          </a:p>
          <a:p>
            <a:pPr algn="just"/>
            <a:r>
              <a:rPr lang="en-US" sz="2400" dirty="0">
                <a:latin typeface="Gill Sans MT" panose="020B0502020104020203" pitchFamily="34" charset="0"/>
              </a:rPr>
              <a:t>In 1967, the psychologist </a:t>
            </a:r>
            <a:r>
              <a:rPr lang="en-US" sz="2400" dirty="0" err="1">
                <a:solidFill>
                  <a:srgbClr val="FFFF00"/>
                </a:solidFill>
                <a:latin typeface="Gill Sans MT" panose="020B0502020104020203" pitchFamily="34" charset="0"/>
              </a:rPr>
              <a:t>Ulric</a:t>
            </a:r>
            <a:r>
              <a:rPr lang="en-US" sz="2400" dirty="0">
                <a:solidFill>
                  <a:srgbClr val="FFFF00"/>
                </a:solidFill>
                <a:latin typeface="Gill Sans MT" panose="020B0502020104020203" pitchFamily="34" charset="0"/>
              </a:rPr>
              <a:t> </a:t>
            </a:r>
            <a:r>
              <a:rPr lang="en-US" sz="2400" dirty="0" err="1">
                <a:solidFill>
                  <a:srgbClr val="FFFF00"/>
                </a:solidFill>
                <a:latin typeface="Gill Sans MT" panose="020B0502020104020203" pitchFamily="34" charset="0"/>
              </a:rPr>
              <a:t>Neisser</a:t>
            </a:r>
            <a:r>
              <a:rPr lang="en-US" sz="2400" dirty="0">
                <a:solidFill>
                  <a:srgbClr val="FFFF00"/>
                </a:solidFill>
                <a:latin typeface="Gill Sans MT" panose="020B0502020104020203" pitchFamily="34" charset="0"/>
              </a:rPr>
              <a:t> </a:t>
            </a:r>
            <a:r>
              <a:rPr lang="en-US" sz="2400" dirty="0">
                <a:latin typeface="Gill Sans MT" panose="020B0502020104020203" pitchFamily="34" charset="0"/>
              </a:rPr>
              <a:t>introduced the term cognitive psychology, which he defined as the study of the processes behind the perception, transformation, storage, and recovery of information.</a:t>
            </a:r>
          </a:p>
          <a:p>
            <a:pPr algn="just"/>
            <a:endParaRPr lang="en-US" dirty="0">
              <a:latin typeface="Gill Sans MT" panose="020B0502020104020203" pitchFamily="34" charset="0"/>
            </a:endParaRPr>
          </a:p>
        </p:txBody>
      </p:sp>
    </p:spTree>
    <p:extLst>
      <p:ext uri="{BB962C8B-B14F-4D97-AF65-F5344CB8AC3E}">
        <p14:creationId xmlns:p14="http://schemas.microsoft.com/office/powerpoint/2010/main" val="173790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panose="02040604050505020304" pitchFamily="18" charset="0"/>
              </a:rPr>
              <a:t>Types of Cognitive </a:t>
            </a:r>
            <a:r>
              <a:rPr lang="en-US" b="1" dirty="0" smtClean="0">
                <a:latin typeface="Century" panose="02040604050505020304" pitchFamily="18" charset="0"/>
              </a:rPr>
              <a:t>Processes</a:t>
            </a:r>
            <a:endParaRPr lang="en-US" dirty="0">
              <a:latin typeface="Century" panose="02040604050505020304" pitchFamily="18" charset="0"/>
            </a:endParaRPr>
          </a:p>
        </p:txBody>
      </p:sp>
      <p:sp>
        <p:nvSpPr>
          <p:cNvPr id="3" name="Content Placeholder 2"/>
          <p:cNvSpPr>
            <a:spLocks noGrp="1"/>
          </p:cNvSpPr>
          <p:nvPr>
            <p:ph idx="1"/>
          </p:nvPr>
        </p:nvSpPr>
        <p:spPr>
          <a:xfrm>
            <a:off x="646111" y="1621428"/>
            <a:ext cx="11073664" cy="3542999"/>
          </a:xfrm>
        </p:spPr>
        <p:txBody>
          <a:bodyPr>
            <a:normAutofit/>
          </a:bodyPr>
          <a:lstStyle/>
          <a:p>
            <a:pPr algn="just" fontAlgn="base"/>
            <a:r>
              <a:rPr lang="en-US" sz="2400" dirty="0">
                <a:latin typeface="Gill Sans MT" panose="020B0502020104020203" pitchFamily="34" charset="0"/>
              </a:rPr>
              <a:t>There are many different types of cognitive processes. These include:</a:t>
            </a:r>
          </a:p>
          <a:p>
            <a:pPr algn="just" fontAlgn="base"/>
            <a:r>
              <a:rPr lang="en-US" sz="2400" b="1" dirty="0">
                <a:solidFill>
                  <a:srgbClr val="FFFF00"/>
                </a:solidFill>
                <a:latin typeface="Gill Sans MT" panose="020B0502020104020203" pitchFamily="34" charset="0"/>
              </a:rPr>
              <a:t>Attention</a:t>
            </a:r>
            <a:r>
              <a:rPr lang="en-US" sz="2400" dirty="0">
                <a:solidFill>
                  <a:schemeClr val="bg1"/>
                </a:solidFill>
                <a:latin typeface="Gill Sans MT" panose="020B0502020104020203" pitchFamily="34" charset="0"/>
              </a:rPr>
              <a:t>: </a:t>
            </a:r>
            <a:r>
              <a:rPr lang="en-US" sz="2400" dirty="0">
                <a:latin typeface="Gill Sans MT" panose="020B0502020104020203" pitchFamily="34" charset="0"/>
              </a:rPr>
              <a:t>Attention is a cognitive process that allows people to focus on a specific stimulus in the environment.</a:t>
            </a:r>
          </a:p>
          <a:p>
            <a:pPr algn="just" fontAlgn="base"/>
            <a:r>
              <a:rPr lang="en-US" sz="2400" b="1" dirty="0">
                <a:solidFill>
                  <a:srgbClr val="FFFF00"/>
                </a:solidFill>
                <a:latin typeface="Gill Sans MT" panose="020B0502020104020203" pitchFamily="34" charset="0"/>
              </a:rPr>
              <a:t>Language</a:t>
            </a:r>
            <a:r>
              <a:rPr lang="en-US" sz="2400" dirty="0">
                <a:solidFill>
                  <a:schemeClr val="bg1"/>
                </a:solidFill>
                <a:latin typeface="Gill Sans MT" panose="020B0502020104020203" pitchFamily="34" charset="0"/>
              </a:rPr>
              <a:t>: </a:t>
            </a:r>
            <a:r>
              <a:rPr lang="en-US" sz="2400" dirty="0">
                <a:latin typeface="Gill Sans MT" panose="020B0502020104020203" pitchFamily="34" charset="0"/>
              </a:rPr>
              <a:t>Language and language development are cognitive processes that involve the ability to understand and express thoughts through spoken and written words. It allows us to communicate with others and plays an important role in thought.</a:t>
            </a:r>
          </a:p>
          <a:p>
            <a:pPr algn="just" fontAlgn="base"/>
            <a:r>
              <a:rPr lang="en-US" sz="2400" b="1" dirty="0">
                <a:solidFill>
                  <a:srgbClr val="FFFF00"/>
                </a:solidFill>
                <a:latin typeface="Gill Sans MT" panose="020B0502020104020203" pitchFamily="34" charset="0"/>
              </a:rPr>
              <a:t>Learning</a:t>
            </a:r>
            <a:r>
              <a:rPr lang="en-US" sz="2400" dirty="0">
                <a:solidFill>
                  <a:schemeClr val="bg1"/>
                </a:solidFill>
                <a:latin typeface="Gill Sans MT" panose="020B0502020104020203" pitchFamily="34" charset="0"/>
              </a:rPr>
              <a:t>:</a:t>
            </a:r>
            <a:r>
              <a:rPr lang="en-US" sz="2400" dirty="0">
                <a:latin typeface="Gill Sans MT" panose="020B0502020104020203" pitchFamily="34" charset="0"/>
              </a:rPr>
              <a:t> </a:t>
            </a:r>
            <a:r>
              <a:rPr lang="en-US" sz="2400" dirty="0" smtClean="0">
                <a:latin typeface="Gill Sans MT" panose="020B0502020104020203" pitchFamily="34" charset="0"/>
              </a:rPr>
              <a:t>requires </a:t>
            </a:r>
            <a:r>
              <a:rPr lang="en-US" sz="2400" dirty="0">
                <a:latin typeface="Gill Sans MT" panose="020B0502020104020203" pitchFamily="34" charset="0"/>
              </a:rPr>
              <a:t>cognitive processes involved in taking in new things, synthesizing information, and integrating it with prior knowledge.</a:t>
            </a:r>
          </a:p>
          <a:p>
            <a:endParaRPr lang="en-US" dirty="0"/>
          </a:p>
        </p:txBody>
      </p:sp>
      <p:pic>
        <p:nvPicPr>
          <p:cNvPr id="4" name="Picture 3"/>
          <p:cNvPicPr>
            <a:picLocks noChangeAspect="1"/>
          </p:cNvPicPr>
          <p:nvPr/>
        </p:nvPicPr>
        <p:blipFill>
          <a:blip r:embed="rId2"/>
          <a:stretch>
            <a:fillRect/>
          </a:stretch>
        </p:blipFill>
        <p:spPr>
          <a:xfrm>
            <a:off x="7885973" y="4780008"/>
            <a:ext cx="3554967" cy="1749582"/>
          </a:xfrm>
          <a:prstGeom prst="rect">
            <a:avLst/>
          </a:prstGeom>
        </p:spPr>
      </p:pic>
    </p:spTree>
    <p:extLst>
      <p:ext uri="{BB962C8B-B14F-4D97-AF65-F5344CB8AC3E}">
        <p14:creationId xmlns:p14="http://schemas.microsoft.com/office/powerpoint/2010/main" val="3921679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5887" y="958214"/>
            <a:ext cx="10719493" cy="4195481"/>
          </a:xfrm>
        </p:spPr>
        <p:txBody>
          <a:bodyPr/>
          <a:lstStyle/>
          <a:p>
            <a:pPr algn="just" fontAlgn="base"/>
            <a:r>
              <a:rPr lang="en-US" sz="2400" b="1" dirty="0">
                <a:solidFill>
                  <a:srgbClr val="FFFF00"/>
                </a:solidFill>
                <a:latin typeface="Gill Sans MT" panose="020B0502020104020203" pitchFamily="34" charset="0"/>
              </a:rPr>
              <a:t>Memory</a:t>
            </a:r>
            <a:r>
              <a:rPr lang="en-US" sz="2400" dirty="0">
                <a:solidFill>
                  <a:srgbClr val="FFFF00"/>
                </a:solidFill>
                <a:latin typeface="Gill Sans MT" panose="020B0502020104020203" pitchFamily="34" charset="0"/>
              </a:rPr>
              <a:t>:</a:t>
            </a:r>
            <a:r>
              <a:rPr lang="en-US" sz="2400" b="1" dirty="0">
                <a:latin typeface="Gill Sans MT" panose="020B0502020104020203" pitchFamily="34" charset="0"/>
              </a:rPr>
              <a:t> </a:t>
            </a:r>
            <a:r>
              <a:rPr lang="en-US" sz="2400" dirty="0">
                <a:latin typeface="Gill Sans MT" panose="020B0502020104020203" pitchFamily="34" charset="0"/>
              </a:rPr>
              <a:t>Memory is an important cognitive process that allows people to encode, store, and retrieve information. It is a critical component in the learning process and allows people to retain knowledge about the world and their personal histories.</a:t>
            </a:r>
          </a:p>
          <a:p>
            <a:pPr algn="just" fontAlgn="base"/>
            <a:r>
              <a:rPr lang="en-US" sz="2400" b="1" dirty="0">
                <a:solidFill>
                  <a:srgbClr val="FFFF00"/>
                </a:solidFill>
                <a:latin typeface="Gill Sans MT" panose="020B0502020104020203" pitchFamily="34" charset="0"/>
              </a:rPr>
              <a:t>Perception</a:t>
            </a:r>
            <a:r>
              <a:rPr lang="en-US" sz="2400" dirty="0">
                <a:solidFill>
                  <a:srgbClr val="FFFF00"/>
                </a:solidFill>
                <a:latin typeface="Gill Sans MT" panose="020B0502020104020203" pitchFamily="34" charset="0"/>
              </a:rPr>
              <a:t>: </a:t>
            </a:r>
            <a:r>
              <a:rPr lang="en-US" sz="2400" dirty="0">
                <a:latin typeface="Gill Sans MT" panose="020B0502020104020203" pitchFamily="34" charset="0"/>
              </a:rPr>
              <a:t>Perception is a cognitive process that allows people to take in information through their senses (sensation) and then utilize this information to respond and interact with the world.</a:t>
            </a:r>
          </a:p>
          <a:p>
            <a:pPr algn="just" fontAlgn="base"/>
            <a:r>
              <a:rPr lang="en-US" sz="2400" b="1" dirty="0">
                <a:solidFill>
                  <a:srgbClr val="FFFF00"/>
                </a:solidFill>
                <a:latin typeface="Gill Sans MT" panose="020B0502020104020203" pitchFamily="34" charset="0"/>
              </a:rPr>
              <a:t>Thought: </a:t>
            </a:r>
            <a:r>
              <a:rPr lang="en-US" sz="2400" dirty="0">
                <a:latin typeface="Gill Sans MT" panose="020B0502020104020203" pitchFamily="34" charset="0"/>
              </a:rPr>
              <a:t>Thought is an essential part of every cognitive process. It allows people to engage in decision-making, problem-solving, and higher reasoning.</a:t>
            </a:r>
          </a:p>
          <a:p>
            <a:endParaRPr lang="en-US" dirty="0"/>
          </a:p>
        </p:txBody>
      </p:sp>
      <p:pic>
        <p:nvPicPr>
          <p:cNvPr id="4" name="Picture 3"/>
          <p:cNvPicPr>
            <a:picLocks noChangeAspect="1"/>
          </p:cNvPicPr>
          <p:nvPr/>
        </p:nvPicPr>
        <p:blipFill>
          <a:blip r:embed="rId2"/>
          <a:stretch>
            <a:fillRect/>
          </a:stretch>
        </p:blipFill>
        <p:spPr>
          <a:xfrm>
            <a:off x="935887" y="4560328"/>
            <a:ext cx="3109175" cy="2202332"/>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4096443" y="4560328"/>
            <a:ext cx="2896785" cy="2202332"/>
          </a:xfrm>
          <a:prstGeom prst="rect">
            <a:avLst/>
          </a:prstGeom>
          <a:ln>
            <a:noFill/>
          </a:ln>
          <a:effectLst>
            <a:softEdge rad="112500"/>
          </a:effectLst>
        </p:spPr>
      </p:pic>
    </p:spTree>
    <p:extLst>
      <p:ext uri="{BB962C8B-B14F-4D97-AF65-F5344CB8AC3E}">
        <p14:creationId xmlns:p14="http://schemas.microsoft.com/office/powerpoint/2010/main" val="297313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Century" panose="02040604050505020304" pitchFamily="18" charset="0"/>
              </a:rPr>
              <a:t>Mediational Processes </a:t>
            </a:r>
          </a:p>
        </p:txBody>
      </p:sp>
      <p:sp>
        <p:nvSpPr>
          <p:cNvPr id="3" name="Content Placeholder 2"/>
          <p:cNvSpPr>
            <a:spLocks noGrp="1"/>
          </p:cNvSpPr>
          <p:nvPr>
            <p:ph idx="1"/>
          </p:nvPr>
        </p:nvSpPr>
        <p:spPr>
          <a:xfrm>
            <a:off x="646111" y="1627915"/>
            <a:ext cx="10706615" cy="4195481"/>
          </a:xfrm>
        </p:spPr>
        <p:txBody>
          <a:bodyPr/>
          <a:lstStyle/>
          <a:p>
            <a:pPr algn="just"/>
            <a:r>
              <a:rPr lang="en-US" sz="2400" dirty="0" smtClean="0">
                <a:latin typeface="Gill Sans MT" panose="020B0502020104020203" pitchFamily="34" charset="0"/>
              </a:rPr>
              <a:t>The </a:t>
            </a:r>
            <a:r>
              <a:rPr lang="en-US" sz="2400" dirty="0">
                <a:latin typeface="Gill Sans MT" panose="020B0502020104020203" pitchFamily="34" charset="0"/>
              </a:rPr>
              <a:t>behaviorists approach only studies external observable (stimulus and response) </a:t>
            </a:r>
            <a:r>
              <a:rPr lang="en-US" sz="2400" dirty="0" smtClean="0">
                <a:latin typeface="Gill Sans MT" panose="020B0502020104020203" pitchFamily="34" charset="0"/>
              </a:rPr>
              <a:t>behavior </a:t>
            </a:r>
            <a:r>
              <a:rPr lang="en-US" sz="2400" dirty="0">
                <a:latin typeface="Gill Sans MT" panose="020B0502020104020203" pitchFamily="34" charset="0"/>
              </a:rPr>
              <a:t>which can be objectively measured. </a:t>
            </a: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They </a:t>
            </a:r>
            <a:r>
              <a:rPr lang="en-US" sz="2400" dirty="0">
                <a:latin typeface="Gill Sans MT" panose="020B0502020104020203" pitchFamily="34" charset="0"/>
              </a:rPr>
              <a:t>believe that internal </a:t>
            </a:r>
            <a:r>
              <a:rPr lang="en-US" sz="2400" dirty="0" smtClean="0">
                <a:latin typeface="Gill Sans MT" panose="020B0502020104020203" pitchFamily="34" charset="0"/>
              </a:rPr>
              <a:t>behavior </a:t>
            </a:r>
            <a:r>
              <a:rPr lang="en-US" sz="2400" dirty="0">
                <a:latin typeface="Gill Sans MT" panose="020B0502020104020203" pitchFamily="34" charset="0"/>
              </a:rPr>
              <a:t>cannot be studied because we cannot see what happens in a person’s mind (and therefore cannot objectively measure it). </a:t>
            </a:r>
          </a:p>
          <a:p>
            <a:pPr algn="just"/>
            <a:r>
              <a:rPr lang="en-US" sz="2400" dirty="0" smtClean="0">
                <a:solidFill>
                  <a:srgbClr val="FFFF00"/>
                </a:solidFill>
                <a:latin typeface="Gill Sans MT" panose="020B0502020104020203" pitchFamily="34" charset="0"/>
              </a:rPr>
              <a:t>In </a:t>
            </a:r>
            <a:r>
              <a:rPr lang="en-US" sz="2400" dirty="0">
                <a:solidFill>
                  <a:srgbClr val="FFFF00"/>
                </a:solidFill>
                <a:latin typeface="Gill Sans MT" panose="020B0502020104020203" pitchFamily="34" charset="0"/>
              </a:rPr>
              <a:t>comparison</a:t>
            </a:r>
            <a:r>
              <a:rPr lang="en-US" sz="2400" dirty="0">
                <a:latin typeface="Gill Sans MT" panose="020B0502020104020203" pitchFamily="34" charset="0"/>
              </a:rPr>
              <a:t>, the cognitive approach believes that internal mental </a:t>
            </a:r>
            <a:r>
              <a:rPr lang="en-US" sz="2400" dirty="0" smtClean="0">
                <a:latin typeface="Gill Sans MT" panose="020B0502020104020203" pitchFamily="34" charset="0"/>
              </a:rPr>
              <a:t>behavior </a:t>
            </a:r>
            <a:r>
              <a:rPr lang="en-US" sz="2400" dirty="0">
                <a:latin typeface="Gill Sans MT" panose="020B0502020104020203" pitchFamily="34" charset="0"/>
              </a:rPr>
              <a:t>can be scientifically studied using experiments. </a:t>
            </a:r>
          </a:p>
          <a:p>
            <a:pPr algn="just"/>
            <a:r>
              <a:rPr lang="en-US" sz="2400" dirty="0" smtClean="0">
                <a:latin typeface="Gill Sans MT" panose="020B0502020104020203" pitchFamily="34" charset="0"/>
              </a:rPr>
              <a:t>Cognitive </a:t>
            </a:r>
            <a:r>
              <a:rPr lang="en-US" sz="2400" dirty="0">
                <a:latin typeface="Gill Sans MT" panose="020B0502020104020203" pitchFamily="34" charset="0"/>
              </a:rPr>
              <a:t>psychology assumes that a mediational process occurs between stimulus/input and response/output</a:t>
            </a:r>
            <a:r>
              <a:rPr lang="en-US" sz="2400" dirty="0" smtClean="0">
                <a:latin typeface="Gill Sans MT" panose="020B0502020104020203" pitchFamily="34" charset="0"/>
              </a:rPr>
              <a:t>.</a:t>
            </a:r>
            <a:endParaRPr lang="en-US" sz="2400" dirty="0">
              <a:latin typeface="Gill Sans MT" panose="020B0502020104020203" pitchFamily="34" charset="0"/>
            </a:endParaRPr>
          </a:p>
        </p:txBody>
      </p:sp>
    </p:spTree>
    <p:extLst>
      <p:ext uri="{BB962C8B-B14F-4D97-AF65-F5344CB8AC3E}">
        <p14:creationId xmlns:p14="http://schemas.microsoft.com/office/powerpoint/2010/main" val="230475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188" y="1125639"/>
            <a:ext cx="10539189" cy="4195481"/>
          </a:xfrm>
        </p:spPr>
        <p:txBody>
          <a:bodyPr>
            <a:normAutofit/>
          </a:bodyPr>
          <a:lstStyle/>
          <a:p>
            <a:pPr algn="just"/>
            <a:r>
              <a:rPr lang="en-US" sz="2400" dirty="0">
                <a:latin typeface="Gill Sans MT" panose="020B0502020104020203" pitchFamily="34" charset="0"/>
              </a:rPr>
              <a:t>The mediational (i.e. mental) event could be memory, perception, attention or problem solving etc. These are known as </a:t>
            </a:r>
            <a:r>
              <a:rPr lang="en-US" sz="2400" dirty="0">
                <a:solidFill>
                  <a:srgbClr val="FFFF00"/>
                </a:solidFill>
                <a:latin typeface="Gill Sans MT" panose="020B0502020104020203" pitchFamily="34" charset="0"/>
              </a:rPr>
              <a:t>mediational processes </a:t>
            </a:r>
            <a:r>
              <a:rPr lang="en-US" sz="2400" dirty="0">
                <a:latin typeface="Gill Sans MT" panose="020B0502020104020203" pitchFamily="34" charset="0"/>
              </a:rPr>
              <a:t>because they mediate (i.e. go-between) between the stimulus and the response. </a:t>
            </a: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They </a:t>
            </a:r>
            <a:r>
              <a:rPr lang="en-US" sz="2400" dirty="0">
                <a:latin typeface="Gill Sans MT" panose="020B0502020104020203" pitchFamily="34" charset="0"/>
              </a:rPr>
              <a:t>come after the stimulus and before the response. Therefore, cognitive psychologists’ say if you want to understand </a:t>
            </a:r>
            <a:r>
              <a:rPr lang="en-US" sz="2400" dirty="0" smtClean="0">
                <a:latin typeface="Gill Sans MT" panose="020B0502020104020203" pitchFamily="34" charset="0"/>
              </a:rPr>
              <a:t>behavior, </a:t>
            </a:r>
            <a:r>
              <a:rPr lang="en-US" sz="2400" dirty="0">
                <a:latin typeface="Gill Sans MT" panose="020B0502020104020203" pitchFamily="34" charset="0"/>
              </a:rPr>
              <a:t>you have to understand these mediational processes.</a:t>
            </a:r>
          </a:p>
        </p:txBody>
      </p:sp>
      <p:pic>
        <p:nvPicPr>
          <p:cNvPr id="4" name="Picture 3"/>
          <p:cNvPicPr>
            <a:picLocks noChangeAspect="1"/>
          </p:cNvPicPr>
          <p:nvPr/>
        </p:nvPicPr>
        <p:blipFill>
          <a:blip r:embed="rId2"/>
          <a:stretch>
            <a:fillRect/>
          </a:stretch>
        </p:blipFill>
        <p:spPr>
          <a:xfrm>
            <a:off x="1146219" y="3557239"/>
            <a:ext cx="10084157" cy="3101137"/>
          </a:xfrm>
          <a:prstGeom prst="rect">
            <a:avLst/>
          </a:prstGeom>
        </p:spPr>
      </p:pic>
    </p:spTree>
    <p:extLst>
      <p:ext uri="{BB962C8B-B14F-4D97-AF65-F5344CB8AC3E}">
        <p14:creationId xmlns:p14="http://schemas.microsoft.com/office/powerpoint/2010/main" val="3615393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559</TotalTime>
  <Words>2008</Words>
  <Application>Microsoft Office PowerPoint</Application>
  <PresentationFormat>Widescreen</PresentationFormat>
  <Paragraphs>185</Paragraphs>
  <Slides>42</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Arial Rounded MT Bold</vt:lpstr>
      <vt:lpstr>Calibri</vt:lpstr>
      <vt:lpstr>Century</vt:lpstr>
      <vt:lpstr>Century </vt:lpstr>
      <vt:lpstr>Century Gothic</vt:lpstr>
      <vt:lpstr>Fira Sans Extra Condensed Medium</vt:lpstr>
      <vt:lpstr>Gill Sans MT</vt:lpstr>
      <vt:lpstr>Questrial</vt:lpstr>
      <vt:lpstr>Wingdings 3</vt:lpstr>
      <vt:lpstr>Ion</vt:lpstr>
      <vt:lpstr>Cognitive Psychology</vt:lpstr>
      <vt:lpstr>Cognition</vt:lpstr>
      <vt:lpstr>Cognitive Psychology</vt:lpstr>
      <vt:lpstr>PowerPoint Presentation</vt:lpstr>
      <vt:lpstr>History of Cognitive Psychology</vt:lpstr>
      <vt:lpstr>Types of Cognitive Processes</vt:lpstr>
      <vt:lpstr>PowerPoint Presentation</vt:lpstr>
      <vt:lpstr>Mediational Processes </vt:lpstr>
      <vt:lpstr>PowerPoint Presentation</vt:lpstr>
      <vt:lpstr>PowerPoint Presentation</vt:lpstr>
      <vt:lpstr>Three important Cognitive Psychology Theories </vt:lpstr>
      <vt:lpstr>Piaget's theory of cognitive development</vt:lpstr>
      <vt:lpstr>PowerPoint Presentation</vt:lpstr>
      <vt:lpstr>1.The Sensorimotor Stage </vt:lpstr>
      <vt:lpstr>2.The Preoperational Stage </vt:lpstr>
      <vt:lpstr>3.The Concrete Operational Stage</vt:lpstr>
      <vt:lpstr>4.The Formal operational stage </vt:lpstr>
      <vt:lpstr>Lev Vygotsky's Social Cultural Cognitive Theory </vt:lpstr>
      <vt:lpstr>Vygotsky’s concept of Zone of Proximal Development</vt:lpstr>
      <vt:lpstr>Vygotsky’s concept of Zone of Proximal Development</vt:lpstr>
      <vt:lpstr>PowerPoint Presentation</vt:lpstr>
      <vt:lpstr>Information Processing Theory</vt:lpstr>
      <vt:lpstr>Research Methods in Cognitive Psychology</vt:lpstr>
      <vt:lpstr>A case study Genie (feral child) </vt:lpstr>
      <vt:lpstr>What have we learned from Genie Wiley?</vt:lpstr>
      <vt:lpstr> Cognitive Psychology</vt:lpstr>
      <vt:lpstr>Problem solving</vt:lpstr>
      <vt:lpstr>Definition</vt:lpstr>
      <vt:lpstr>What is PROBLEM???</vt:lpstr>
      <vt:lpstr>PowerPoint Presentation</vt:lpstr>
      <vt:lpstr>The Structure of a Problem</vt:lpstr>
      <vt:lpstr>What will you eat and how will you obtain your food? </vt:lpstr>
      <vt:lpstr>STRUCTURE:</vt:lpstr>
      <vt:lpstr>Classes of Problems</vt:lpstr>
      <vt:lpstr>Problem Solving Process </vt:lpstr>
      <vt:lpstr>PowerPoint Presentation</vt:lpstr>
      <vt:lpstr>Jovan has been laid off due to COVID-19 and needs to ensure he still has an income.</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psychology</dc:title>
  <dc:creator>Fast</dc:creator>
  <cp:lastModifiedBy>ftc</cp:lastModifiedBy>
  <cp:revision>70</cp:revision>
  <dcterms:created xsi:type="dcterms:W3CDTF">2022-02-14T10:30:31Z</dcterms:created>
  <dcterms:modified xsi:type="dcterms:W3CDTF">2022-06-13T08:03:34Z</dcterms:modified>
</cp:coreProperties>
</file>